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781" r:id="rId5"/>
    <p:sldMasterId id="2147483799" r:id="rId6"/>
    <p:sldMasterId id="2147483825" r:id="rId7"/>
    <p:sldMasterId id="2147483871" r:id="rId8"/>
    <p:sldMasterId id="2147483900" r:id="rId9"/>
    <p:sldMasterId id="2147483923" r:id="rId10"/>
    <p:sldMasterId id="2147483936" r:id="rId11"/>
    <p:sldMasterId id="2147483971" r:id="rId12"/>
  </p:sldMasterIdLst>
  <p:notesMasterIdLst>
    <p:notesMasterId r:id="rId31"/>
  </p:notesMasterIdLst>
  <p:handoutMasterIdLst>
    <p:handoutMasterId r:id="rId32"/>
  </p:handoutMasterIdLst>
  <p:sldIdLst>
    <p:sldId id="1801" r:id="rId13"/>
    <p:sldId id="280" r:id="rId14"/>
    <p:sldId id="880" r:id="rId15"/>
    <p:sldId id="279" r:id="rId16"/>
    <p:sldId id="2076136349" r:id="rId17"/>
    <p:sldId id="2076137350" r:id="rId18"/>
    <p:sldId id="431" r:id="rId19"/>
    <p:sldId id="389" r:id="rId20"/>
    <p:sldId id="2134805070" r:id="rId21"/>
    <p:sldId id="2134805068" r:id="rId22"/>
    <p:sldId id="2076136352" r:id="rId23"/>
    <p:sldId id="2146846635" r:id="rId24"/>
    <p:sldId id="283" r:id="rId25"/>
    <p:sldId id="2146846636" r:id="rId26"/>
    <p:sldId id="507" r:id="rId27"/>
    <p:sldId id="504" r:id="rId28"/>
    <p:sldId id="1813" r:id="rId29"/>
    <p:sldId id="377" r:id="rId30"/>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7C8E15-EEE6-51A8-EBC6-6E2DC3ACF4BE}" name="Liz Moran" initials="LM" userId="S::Liz.Moran@sas.com::fae58400-5917-4cb7-b0c0-2e6632da301f" providerId="AD"/>
  <p188:author id="{35631CAC-4516-1CCC-6AA1-1D6DCA0D35C9}" name="Liz Moran" initials="LM" userId="S::liz.moran@sas.com::fae58400-5917-4cb7-b0c0-2e6632da301f" providerId="AD"/>
  <p188:author id="{005E80B6-33DB-400D-E63A-AF3DEABF0C8F}" name="Lincoln Groves" initials="LG" userId="S::Lincoln.Groves@sas.com::763b0a4c-e3f1-4fbb-852a-30b38a443758" providerId="AD"/>
  <p188:author id="{3246E5EC-864F-806C-905D-524569E51FDC}" name="Rachel McLawhon" initials="RM" userId="S::rachel.mclawhon@sas.com::593b0985-e56a-474e-a804-ccf43ec6cce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1" d="100"/>
          <a:sy n="141" d="100"/>
        </p:scale>
        <p:origin x="744" y="1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Jordan" userId="9a22bbd6-0df5-45a8-9ebf-871ff1358b69" providerId="ADAL" clId="{710C2EC7-A580-4F49-B5EF-0BC4E3D79DBA}"/>
    <pc:docChg chg="delSld">
      <pc:chgData name="Linda Jordan" userId="9a22bbd6-0df5-45a8-9ebf-871ff1358b69" providerId="ADAL" clId="{710C2EC7-A580-4F49-B5EF-0BC4E3D79DBA}" dt="2023-12-06T21:57:17.808" v="0" actId="47"/>
      <pc:docMkLst>
        <pc:docMk/>
      </pc:docMkLst>
      <pc:sldChg chg="del">
        <pc:chgData name="Linda Jordan" userId="9a22bbd6-0df5-45a8-9ebf-871ff1358b69" providerId="ADAL" clId="{710C2EC7-A580-4F49-B5EF-0BC4E3D79DBA}" dt="2023-12-06T21:57:17.808" v="0" actId="47"/>
        <pc:sldMkLst>
          <pc:docMk/>
          <pc:sldMk cId="3840868455" sldId="273"/>
        </pc:sldMkLst>
      </pc:sldChg>
      <pc:sldChg chg="del">
        <pc:chgData name="Linda Jordan" userId="9a22bbd6-0df5-45a8-9ebf-871ff1358b69" providerId="ADAL" clId="{710C2EC7-A580-4F49-B5EF-0BC4E3D79DBA}" dt="2023-12-06T21:57:17.808" v="0" actId="47"/>
        <pc:sldMkLst>
          <pc:docMk/>
          <pc:sldMk cId="585713629" sldId="1815"/>
        </pc:sldMkLst>
      </pc:sldChg>
      <pc:sldChg chg="del">
        <pc:chgData name="Linda Jordan" userId="9a22bbd6-0df5-45a8-9ebf-871ff1358b69" providerId="ADAL" clId="{710C2EC7-A580-4F49-B5EF-0BC4E3D79DBA}" dt="2023-12-06T21:57:17.808" v="0" actId="47"/>
        <pc:sldMkLst>
          <pc:docMk/>
          <pc:sldMk cId="1318787057" sldId="1816"/>
        </pc:sldMkLst>
      </pc:sldChg>
      <pc:sldChg chg="del">
        <pc:chgData name="Linda Jordan" userId="9a22bbd6-0df5-45a8-9ebf-871ff1358b69" providerId="ADAL" clId="{710C2EC7-A580-4F49-B5EF-0BC4E3D79DBA}" dt="2023-12-06T21:57:17.808" v="0" actId="47"/>
        <pc:sldMkLst>
          <pc:docMk/>
          <pc:sldMk cId="2659252301" sldId="1819"/>
        </pc:sldMkLst>
      </pc:sldChg>
      <pc:sldChg chg="del">
        <pc:chgData name="Linda Jordan" userId="9a22bbd6-0df5-45a8-9ebf-871ff1358b69" providerId="ADAL" clId="{710C2EC7-A580-4F49-B5EF-0BC4E3D79DBA}" dt="2023-12-06T21:57:17.808" v="0" actId="47"/>
        <pc:sldMkLst>
          <pc:docMk/>
          <pc:sldMk cId="2403692690" sldId="1820"/>
        </pc:sldMkLst>
      </pc:sldChg>
      <pc:sldChg chg="del">
        <pc:chgData name="Linda Jordan" userId="9a22bbd6-0df5-45a8-9ebf-871ff1358b69" providerId="ADAL" clId="{710C2EC7-A580-4F49-B5EF-0BC4E3D79DBA}" dt="2023-12-06T21:57:17.808" v="0" actId="47"/>
        <pc:sldMkLst>
          <pc:docMk/>
          <pc:sldMk cId="426127662" sldId="1821"/>
        </pc:sldMkLst>
      </pc:sldChg>
      <pc:sldChg chg="del">
        <pc:chgData name="Linda Jordan" userId="9a22bbd6-0df5-45a8-9ebf-871ff1358b69" providerId="ADAL" clId="{710C2EC7-A580-4F49-B5EF-0BC4E3D79DBA}" dt="2023-12-06T21:57:17.808" v="0" actId="47"/>
        <pc:sldMkLst>
          <pc:docMk/>
          <pc:sldMk cId="1324361007" sldId="1822"/>
        </pc:sldMkLst>
      </pc:sldChg>
      <pc:sldChg chg="del">
        <pc:chgData name="Linda Jordan" userId="9a22bbd6-0df5-45a8-9ebf-871ff1358b69" providerId="ADAL" clId="{710C2EC7-A580-4F49-B5EF-0BC4E3D79DBA}" dt="2023-12-06T21:57:17.808" v="0" actId="47"/>
        <pc:sldMkLst>
          <pc:docMk/>
          <pc:sldMk cId="3696568014" sldId="1824"/>
        </pc:sldMkLst>
      </pc:sldChg>
      <pc:sldChg chg="del">
        <pc:chgData name="Linda Jordan" userId="9a22bbd6-0df5-45a8-9ebf-871ff1358b69" providerId="ADAL" clId="{710C2EC7-A580-4F49-B5EF-0BC4E3D79DBA}" dt="2023-12-06T21:57:17.808" v="0" actId="47"/>
        <pc:sldMkLst>
          <pc:docMk/>
          <pc:sldMk cId="1468895116" sldId="1825"/>
        </pc:sldMkLst>
      </pc:sldChg>
      <pc:sldChg chg="del">
        <pc:chgData name="Linda Jordan" userId="9a22bbd6-0df5-45a8-9ebf-871ff1358b69" providerId="ADAL" clId="{710C2EC7-A580-4F49-B5EF-0BC4E3D79DBA}" dt="2023-12-06T21:57:17.808" v="0" actId="47"/>
        <pc:sldMkLst>
          <pc:docMk/>
          <pc:sldMk cId="2569356425" sldId="1832"/>
        </pc:sldMkLst>
      </pc:sldChg>
      <pc:sldChg chg="del">
        <pc:chgData name="Linda Jordan" userId="9a22bbd6-0df5-45a8-9ebf-871ff1358b69" providerId="ADAL" clId="{710C2EC7-A580-4F49-B5EF-0BC4E3D79DBA}" dt="2023-12-06T21:57:17.808" v="0" actId="47"/>
        <pc:sldMkLst>
          <pc:docMk/>
          <pc:sldMk cId="4220354746" sldId="1833"/>
        </pc:sldMkLst>
      </pc:sldChg>
      <pc:sldChg chg="del">
        <pc:chgData name="Linda Jordan" userId="9a22bbd6-0df5-45a8-9ebf-871ff1358b69" providerId="ADAL" clId="{710C2EC7-A580-4F49-B5EF-0BC4E3D79DBA}" dt="2023-12-06T21:57:17.808" v="0" actId="47"/>
        <pc:sldMkLst>
          <pc:docMk/>
          <pc:sldMk cId="1107347035" sldId="2076137369"/>
        </pc:sldMkLst>
      </pc:sldChg>
      <pc:sldChg chg="del">
        <pc:chgData name="Linda Jordan" userId="9a22bbd6-0df5-45a8-9ebf-871ff1358b69" providerId="ADAL" clId="{710C2EC7-A580-4F49-B5EF-0BC4E3D79DBA}" dt="2023-12-06T21:57:17.808" v="0" actId="47"/>
        <pc:sldMkLst>
          <pc:docMk/>
          <pc:sldMk cId="1474771632" sldId="2147468179"/>
        </pc:sldMkLst>
      </pc:sldChg>
      <pc:sldChg chg="del">
        <pc:chgData name="Linda Jordan" userId="9a22bbd6-0df5-45a8-9ebf-871ff1358b69" providerId="ADAL" clId="{710C2EC7-A580-4F49-B5EF-0BC4E3D79DBA}" dt="2023-12-06T21:57:17.808" v="0" actId="47"/>
        <pc:sldMkLst>
          <pc:docMk/>
          <pc:sldMk cId="2255484158" sldId="2147468187"/>
        </pc:sldMkLst>
      </pc:sldChg>
      <pc:sldChg chg="del">
        <pc:chgData name="Linda Jordan" userId="9a22bbd6-0df5-45a8-9ebf-871ff1358b69" providerId="ADAL" clId="{710C2EC7-A580-4F49-B5EF-0BC4E3D79DBA}" dt="2023-12-06T21:57:17.808" v="0" actId="47"/>
        <pc:sldMkLst>
          <pc:docMk/>
          <pc:sldMk cId="1464259785" sldId="2147468189"/>
        </pc:sldMkLst>
      </pc:sldChg>
      <pc:sldChg chg="del">
        <pc:chgData name="Linda Jordan" userId="9a22bbd6-0df5-45a8-9ebf-871ff1358b69" providerId="ADAL" clId="{710C2EC7-A580-4F49-B5EF-0BC4E3D79DBA}" dt="2023-12-06T21:57:17.808" v="0" actId="47"/>
        <pc:sldMkLst>
          <pc:docMk/>
          <pc:sldMk cId="1750405898" sldId="2147468201"/>
        </pc:sldMkLst>
      </pc:sldChg>
      <pc:sldChg chg="del">
        <pc:chgData name="Linda Jordan" userId="9a22bbd6-0df5-45a8-9ebf-871ff1358b69" providerId="ADAL" clId="{710C2EC7-A580-4F49-B5EF-0BC4E3D79DBA}" dt="2023-12-06T21:57:17.808" v="0" actId="47"/>
        <pc:sldMkLst>
          <pc:docMk/>
          <pc:sldMk cId="2264327235" sldId="2147468203"/>
        </pc:sldMkLst>
      </pc:sldChg>
      <pc:sldChg chg="del">
        <pc:chgData name="Linda Jordan" userId="9a22bbd6-0df5-45a8-9ebf-871ff1358b69" providerId="ADAL" clId="{710C2EC7-A580-4F49-B5EF-0BC4E3D79DBA}" dt="2023-12-06T21:57:17.808" v="0" actId="47"/>
        <pc:sldMkLst>
          <pc:docMk/>
          <pc:sldMk cId="327917115" sldId="2147468204"/>
        </pc:sldMkLst>
      </pc:sldChg>
      <pc:sldChg chg="del">
        <pc:chgData name="Linda Jordan" userId="9a22bbd6-0df5-45a8-9ebf-871ff1358b69" providerId="ADAL" clId="{710C2EC7-A580-4F49-B5EF-0BC4E3D79DBA}" dt="2023-12-06T21:57:17.808" v="0" actId="47"/>
        <pc:sldMkLst>
          <pc:docMk/>
          <pc:sldMk cId="99904925" sldId="2147468211"/>
        </pc:sldMkLst>
      </pc:sldChg>
      <pc:sldChg chg="del">
        <pc:chgData name="Linda Jordan" userId="9a22bbd6-0df5-45a8-9ebf-871ff1358b69" providerId="ADAL" clId="{710C2EC7-A580-4F49-B5EF-0BC4E3D79DBA}" dt="2023-12-06T21:57:17.808" v="0" actId="47"/>
        <pc:sldMkLst>
          <pc:docMk/>
          <pc:sldMk cId="2745575486" sldId="2147468217"/>
        </pc:sldMkLst>
      </pc:sldChg>
      <pc:sldChg chg="del">
        <pc:chgData name="Linda Jordan" userId="9a22bbd6-0df5-45a8-9ebf-871ff1358b69" providerId="ADAL" clId="{710C2EC7-A580-4F49-B5EF-0BC4E3D79DBA}" dt="2023-12-06T21:57:17.808" v="0" actId="47"/>
        <pc:sldMkLst>
          <pc:docMk/>
          <pc:sldMk cId="3665295555" sldId="2147468218"/>
        </pc:sldMkLst>
      </pc:sldChg>
      <pc:sldChg chg="del">
        <pc:chgData name="Linda Jordan" userId="9a22bbd6-0df5-45a8-9ebf-871ff1358b69" providerId="ADAL" clId="{710C2EC7-A580-4F49-B5EF-0BC4E3D79DBA}" dt="2023-12-06T21:57:17.808" v="0" actId="47"/>
        <pc:sldMkLst>
          <pc:docMk/>
          <pc:sldMk cId="3498399653" sldId="2147468219"/>
        </pc:sldMkLst>
      </pc:sldChg>
      <pc:sldChg chg="del">
        <pc:chgData name="Linda Jordan" userId="9a22bbd6-0df5-45a8-9ebf-871ff1358b69" providerId="ADAL" clId="{710C2EC7-A580-4F49-B5EF-0BC4E3D79DBA}" dt="2023-12-06T21:57:17.808" v="0" actId="47"/>
        <pc:sldMkLst>
          <pc:docMk/>
          <pc:sldMk cId="3971275273" sldId="2147468220"/>
        </pc:sldMkLst>
      </pc:sldChg>
      <pc:sldChg chg="del">
        <pc:chgData name="Linda Jordan" userId="9a22bbd6-0df5-45a8-9ebf-871ff1358b69" providerId="ADAL" clId="{710C2EC7-A580-4F49-B5EF-0BC4E3D79DBA}" dt="2023-12-06T21:57:17.808" v="0" actId="47"/>
        <pc:sldMkLst>
          <pc:docMk/>
          <pc:sldMk cId="3362673052" sldId="2147468221"/>
        </pc:sldMkLst>
      </pc:sldChg>
      <pc:sldMasterChg chg="delSldLayout">
        <pc:chgData name="Linda Jordan" userId="9a22bbd6-0df5-45a8-9ebf-871ff1358b69" providerId="ADAL" clId="{710C2EC7-A580-4F49-B5EF-0BC4E3D79DBA}" dt="2023-12-06T21:57:17.808" v="0" actId="47"/>
        <pc:sldMasterMkLst>
          <pc:docMk/>
          <pc:sldMasterMk cId="3738879626" sldId="2147483936"/>
        </pc:sldMasterMkLst>
        <pc:sldLayoutChg chg="del">
          <pc:chgData name="Linda Jordan" userId="9a22bbd6-0df5-45a8-9ebf-871ff1358b69" providerId="ADAL" clId="{710C2EC7-A580-4F49-B5EF-0BC4E3D79DBA}" dt="2023-12-06T21:57:17.808" v="0" actId="47"/>
          <pc:sldLayoutMkLst>
            <pc:docMk/>
            <pc:sldMasterMk cId="3738879626" sldId="2147483936"/>
            <pc:sldLayoutMk cId="989917881" sldId="2147483955"/>
          </pc:sldLayoutMkLst>
        </pc:sldLayoutChg>
      </pc:sldMasterChg>
      <pc:sldMasterChg chg="delSldLayout">
        <pc:chgData name="Linda Jordan" userId="9a22bbd6-0df5-45a8-9ebf-871ff1358b69" providerId="ADAL" clId="{710C2EC7-A580-4F49-B5EF-0BC4E3D79DBA}" dt="2023-12-06T21:57:17.808" v="0" actId="47"/>
        <pc:sldMasterMkLst>
          <pc:docMk/>
          <pc:sldMasterMk cId="1997424646" sldId="2147483971"/>
        </pc:sldMasterMkLst>
        <pc:sldLayoutChg chg="del">
          <pc:chgData name="Linda Jordan" userId="9a22bbd6-0df5-45a8-9ebf-871ff1358b69" providerId="ADAL" clId="{710C2EC7-A580-4F49-B5EF-0BC4E3D79DBA}" dt="2023-12-06T21:57:17.808" v="0" actId="47"/>
          <pc:sldLayoutMkLst>
            <pc:docMk/>
            <pc:sldMasterMk cId="1997424646" sldId="2147483971"/>
            <pc:sldLayoutMk cId="69326231" sldId="214748398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4219284182505E-2"/>
          <c:y val="3.2048061539619158E-2"/>
          <c:w val="0.95715614316349895"/>
          <c:h val="0.85655410586940306"/>
        </c:manualLayout>
      </c:layout>
      <c:barChart>
        <c:barDir val="col"/>
        <c:grouping val="clustered"/>
        <c:varyColors val="0"/>
        <c:ser>
          <c:idx val="0"/>
          <c:order val="0"/>
          <c:tx>
            <c:strRef>
              <c:f>Sheet1!$B$1</c:f>
              <c:strCache>
                <c:ptCount val="1"/>
                <c:pt idx="0">
                  <c:v>Series 22</c:v>
                </c:pt>
              </c:strCache>
            </c:strRef>
          </c:tx>
          <c:spPr>
            <a:solidFill>
              <a:schemeClr val="accent1"/>
            </a:solidFill>
            <a:ln>
              <a:noFill/>
            </a:ln>
            <a:effectLst/>
          </c:spPr>
          <c:invertIfNegative val="0"/>
          <c:dLbls>
            <c:dLbl>
              <c:idx val="0"/>
              <c:tx>
                <c:rich>
                  <a:bodyPr/>
                  <a:lstStyle/>
                  <a:p>
                    <a:r>
                      <a:rPr lang="en-US"/>
                      <a:t>165K</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01C-4801-A3B3-DACEA9B0F46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165.1</c:v>
                </c:pt>
              </c:numCache>
            </c:numRef>
          </c:val>
          <c:extLst>
            <c:ext xmlns:c16="http://schemas.microsoft.com/office/drawing/2014/chart" uri="{C3380CC4-5D6E-409C-BE32-E72D297353CC}">
              <c16:uniqueId val="{00000001-A01C-4801-A3B3-DACEA9B0F465}"/>
            </c:ext>
          </c:extLst>
        </c:ser>
        <c:ser>
          <c:idx val="1"/>
          <c:order val="1"/>
          <c:tx>
            <c:strRef>
              <c:f>Sheet1!$C$1</c:f>
              <c:strCache>
                <c:ptCount val="1"/>
                <c:pt idx="0">
                  <c:v>Series 23</c:v>
                </c:pt>
              </c:strCache>
            </c:strRef>
          </c:tx>
          <c:spPr>
            <a:solidFill>
              <a:schemeClr val="accent3"/>
            </a:solidFill>
            <a:ln>
              <a:noFill/>
            </a:ln>
            <a:effectLst/>
          </c:spPr>
          <c:invertIfNegative val="0"/>
          <c:dLbls>
            <c:dLbl>
              <c:idx val="0"/>
              <c:tx>
                <c:rich>
                  <a:bodyPr/>
                  <a:lstStyle/>
                  <a:p>
                    <a:r>
                      <a:rPr lang="en-US"/>
                      <a:t>132K</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01C-4801-A3B3-DACEA9B0F46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131.869</c:v>
                </c:pt>
              </c:numCache>
            </c:numRef>
          </c:val>
          <c:extLst>
            <c:ext xmlns:c16="http://schemas.microsoft.com/office/drawing/2014/chart" uri="{C3380CC4-5D6E-409C-BE32-E72D297353CC}">
              <c16:uniqueId val="{00000003-A01C-4801-A3B3-DACEA9B0F465}"/>
            </c:ext>
          </c:extLst>
        </c:ser>
        <c:ser>
          <c:idx val="2"/>
          <c:order val="2"/>
          <c:tx>
            <c:strRef>
              <c:f>Sheet1!$D$1</c:f>
              <c:strCache>
                <c:ptCount val="1"/>
                <c:pt idx="0">
                  <c:v>Series 3</c:v>
                </c:pt>
              </c:strCache>
            </c:strRef>
          </c:tx>
          <c:spPr>
            <a:solidFill>
              <a:schemeClr val="accent5"/>
            </a:solidFill>
            <a:ln>
              <a:noFill/>
            </a:ln>
            <a:effectLst/>
          </c:spPr>
          <c:invertIfNegative val="0"/>
          <c:dLbls>
            <c:dLbl>
              <c:idx val="0"/>
              <c:tx>
                <c:rich>
                  <a:bodyPr/>
                  <a:lstStyle/>
                  <a:p>
                    <a:r>
                      <a:rPr lang="en-US"/>
                      <a:t>153K</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01C-4801-A3B3-DACEA9B0F46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153.01599999999999</c:v>
                </c:pt>
              </c:numCache>
            </c:numRef>
          </c:val>
          <c:extLst>
            <c:ext xmlns:c16="http://schemas.microsoft.com/office/drawing/2014/chart" uri="{C3380CC4-5D6E-409C-BE32-E72D297353CC}">
              <c16:uniqueId val="{00000005-A01C-4801-A3B3-DACEA9B0F465}"/>
            </c:ext>
          </c:extLst>
        </c:ser>
        <c:ser>
          <c:idx val="3"/>
          <c:order val="3"/>
          <c:tx>
            <c:strRef>
              <c:f>Sheet1!$E$1</c:f>
              <c:strCache>
                <c:ptCount val="1"/>
                <c:pt idx="0">
                  <c:v>Column1</c:v>
                </c:pt>
              </c:strCache>
            </c:strRef>
          </c:tx>
          <c:spPr>
            <a:solidFill>
              <a:schemeClr val="accent1">
                <a:lumMod val="60000"/>
              </a:schemeClr>
            </a:solidFill>
            <a:ln>
              <a:noFill/>
            </a:ln>
            <a:effectLst/>
          </c:spPr>
          <c:invertIfNegative val="0"/>
          <c:dLbls>
            <c:dLbl>
              <c:idx val="0"/>
              <c:tx>
                <c:rich>
                  <a:bodyPr/>
                  <a:lstStyle/>
                  <a:p>
                    <a:r>
                      <a:rPr lang="en-US" dirty="0"/>
                      <a:t>191K</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01C-4801-A3B3-DACEA9B0F46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190.61600000000001</c:v>
                </c:pt>
              </c:numCache>
            </c:numRef>
          </c:val>
          <c:extLst>
            <c:ext xmlns:c16="http://schemas.microsoft.com/office/drawing/2014/chart" uri="{C3380CC4-5D6E-409C-BE32-E72D297353CC}">
              <c16:uniqueId val="{00000007-A01C-4801-A3B3-DACEA9B0F465}"/>
            </c:ext>
          </c:extLst>
        </c:ser>
        <c:dLbls>
          <c:dLblPos val="outEnd"/>
          <c:showLegendKey val="0"/>
          <c:showVal val="1"/>
          <c:showCatName val="0"/>
          <c:showSerName val="0"/>
          <c:showPercent val="0"/>
          <c:showBubbleSize val="0"/>
        </c:dLbls>
        <c:gapWidth val="219"/>
        <c:overlap val="-27"/>
        <c:axId val="370459952"/>
        <c:axId val="370460280"/>
      </c:barChart>
      <c:catAx>
        <c:axId val="370459952"/>
        <c:scaling>
          <c:orientation val="minMax"/>
        </c:scaling>
        <c:delete val="1"/>
        <c:axPos val="b"/>
        <c:numFmt formatCode="General" sourceLinked="1"/>
        <c:majorTickMark val="out"/>
        <c:minorTickMark val="none"/>
        <c:tickLblPos val="nextTo"/>
        <c:crossAx val="370460280"/>
        <c:crosses val="autoZero"/>
        <c:auto val="1"/>
        <c:lblAlgn val="ctr"/>
        <c:lblOffset val="100"/>
        <c:noMultiLvlLbl val="0"/>
      </c:catAx>
      <c:valAx>
        <c:axId val="370460280"/>
        <c:scaling>
          <c:orientation val="minMax"/>
          <c:max val="210"/>
          <c:min val="0"/>
        </c:scaling>
        <c:delete val="1"/>
        <c:axPos val="l"/>
        <c:numFmt formatCode="General" sourceLinked="1"/>
        <c:majorTickMark val="out"/>
        <c:minorTickMark val="none"/>
        <c:tickLblPos val="nextTo"/>
        <c:crossAx val="370459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0000"/>
        <a:lumOff val="1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039722267531412E-2"/>
          <c:y val="7.4937846876060088E-2"/>
          <c:w val="0.452275217997886"/>
          <c:h val="0.77504824657720006"/>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9"/>
            <c:invertIfNegative val="0"/>
            <c:bubble3D val="0"/>
            <c:spPr>
              <a:solidFill>
                <a:schemeClr val="accent1"/>
              </a:solidFill>
              <a:ln>
                <a:noFill/>
              </a:ln>
              <a:effectLst/>
            </c:spPr>
            <c:extLst>
              <c:ext xmlns:c16="http://schemas.microsoft.com/office/drawing/2014/chart" uri="{C3380CC4-5D6E-409C-BE32-E72D297353CC}">
                <c16:uniqueId val="{00000001-594C-45EE-B13D-111972EE0BB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00-CD23-42A2-819C-B390F7D4EC80}"/>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Cytel</c:v>
                </c:pt>
                <c:pt idx="1">
                  <c:v>Synchrony</c:v>
                </c:pt>
                <c:pt idx="2">
                  <c:v>Bank of America</c:v>
                </c:pt>
                <c:pt idx="3">
                  <c:v>Citigroup</c:v>
                </c:pt>
                <c:pt idx="4">
                  <c:v>UnitedHealth Group</c:v>
                </c:pt>
                <c:pt idx="5">
                  <c:v>Parexel</c:v>
                </c:pt>
                <c:pt idx="6">
                  <c:v>Travelers</c:v>
                </c:pt>
                <c:pt idx="7">
                  <c:v>Wells Fargo</c:v>
                </c:pt>
                <c:pt idx="8">
                  <c:v>Elevance Health</c:v>
                </c:pt>
                <c:pt idx="9">
                  <c:v>Humana</c:v>
                </c:pt>
              </c:strCache>
            </c:strRef>
          </c:cat>
          <c:val>
            <c:numRef>
              <c:f>Sheet1!$B$2:$B$11</c:f>
              <c:numCache>
                <c:formatCode>#,##0.0</c:formatCode>
                <c:ptCount val="10"/>
                <c:pt idx="0">
                  <c:v>2.1789999999999998</c:v>
                </c:pt>
                <c:pt idx="1">
                  <c:v>2.4860000000000002</c:v>
                </c:pt>
                <c:pt idx="2">
                  <c:v>2.75</c:v>
                </c:pt>
                <c:pt idx="3">
                  <c:v>3.0179999999999998</c:v>
                </c:pt>
                <c:pt idx="4">
                  <c:v>3.1190000000000002</c:v>
                </c:pt>
                <c:pt idx="5">
                  <c:v>3.3330000000000002</c:v>
                </c:pt>
                <c:pt idx="6">
                  <c:v>3.9220000000000002</c:v>
                </c:pt>
                <c:pt idx="7">
                  <c:v>4.5439999999999996</c:v>
                </c:pt>
                <c:pt idx="8">
                  <c:v>6.11</c:v>
                </c:pt>
                <c:pt idx="9">
                  <c:v>9.6709999999999994</c:v>
                </c:pt>
              </c:numCache>
            </c:numRef>
          </c:val>
          <c:extLst>
            <c:ext xmlns:c16="http://schemas.microsoft.com/office/drawing/2014/chart" uri="{C3380CC4-5D6E-409C-BE32-E72D297353CC}">
              <c16:uniqueId val="{00000000-6C52-4270-B13F-7BF18BFE998F}"/>
            </c:ext>
          </c:extLst>
        </c:ser>
        <c:dLbls>
          <c:dLblPos val="outEnd"/>
          <c:showLegendKey val="0"/>
          <c:showVal val="1"/>
          <c:showCatName val="0"/>
          <c:showSerName val="0"/>
          <c:showPercent val="0"/>
          <c:showBubbleSize val="0"/>
        </c:dLbls>
        <c:gapWidth val="219"/>
        <c:axId val="639260088"/>
        <c:axId val="441714144"/>
      </c:barChart>
      <c:catAx>
        <c:axId val="6392600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441714144"/>
        <c:crosses val="autoZero"/>
        <c:auto val="1"/>
        <c:lblAlgn val="ctr"/>
        <c:lblOffset val="100"/>
        <c:noMultiLvlLbl val="0"/>
      </c:catAx>
      <c:valAx>
        <c:axId val="441714144"/>
        <c:scaling>
          <c:orientation val="minMax"/>
        </c:scaling>
        <c:delete val="1"/>
        <c:axPos val="b"/>
        <c:numFmt formatCode="#,##0.0" sourceLinked="1"/>
        <c:majorTickMark val="none"/>
        <c:minorTickMark val="none"/>
        <c:tickLblPos val="nextTo"/>
        <c:crossAx val="639260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039722267531412E-2"/>
          <c:y val="6.1828853364960926E-2"/>
          <c:w val="0.51814717172183855"/>
          <c:h val="0.73511658283256687"/>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9"/>
            <c:invertIfNegative val="0"/>
            <c:bubble3D val="0"/>
            <c:spPr>
              <a:solidFill>
                <a:schemeClr val="accent2"/>
              </a:solidFill>
              <a:ln>
                <a:noFill/>
              </a:ln>
              <a:effectLst/>
            </c:spPr>
            <c:extLst>
              <c:ext xmlns:c16="http://schemas.microsoft.com/office/drawing/2014/chart" uri="{C3380CC4-5D6E-409C-BE32-E72D297353CC}">
                <c16:uniqueId val="{00000001-0324-4039-A854-CBBB4E20FED6}"/>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3-5200-49E8-B509-B8525CFA27D0}"/>
              </c:ext>
            </c:extLst>
          </c:dPt>
          <c:dLbls>
            <c:dLbl>
              <c:idx val="8"/>
              <c:tx>
                <c:rich>
                  <a:bodyPr/>
                  <a:lstStyle/>
                  <a:p>
                    <a:r>
                      <a:rPr lang="en-US" dirty="0"/>
                      <a:t>314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324-4039-A854-CBBB4E20FED6}"/>
                </c:ext>
              </c:extLst>
            </c:dLbl>
            <c:dLbl>
              <c:idx val="9"/>
              <c:tx>
                <c:rich>
                  <a:bodyPr/>
                  <a:lstStyle/>
                  <a:p>
                    <a:r>
                      <a:rPr lang="en-US" dirty="0"/>
                      <a:t>326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324-4039-A854-CBBB4E20FED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Home Depot</c:v>
                </c:pt>
                <c:pt idx="1">
                  <c:v>Bank of America</c:v>
                </c:pt>
                <c:pt idx="2">
                  <c:v>Humana</c:v>
                </c:pt>
                <c:pt idx="3">
                  <c:v>Emory Healthcare</c:v>
                </c:pt>
                <c:pt idx="4">
                  <c:v>Citigroup</c:v>
                </c:pt>
                <c:pt idx="5">
                  <c:v>Truist Financial</c:v>
                </c:pt>
                <c:pt idx="6">
                  <c:v>Parexel</c:v>
                </c:pt>
                <c:pt idx="7">
                  <c:v>UnitedHealth Group</c:v>
                </c:pt>
                <c:pt idx="8">
                  <c:v>Elevance Health</c:v>
                </c:pt>
                <c:pt idx="9">
                  <c:v>Delta Air Lines</c:v>
                </c:pt>
              </c:strCache>
            </c:strRef>
          </c:cat>
          <c:val>
            <c:numRef>
              <c:f>Sheet1!$B$2:$B$11</c:f>
              <c:numCache>
                <c:formatCode>General</c:formatCode>
                <c:ptCount val="10"/>
                <c:pt idx="0">
                  <c:v>164</c:v>
                </c:pt>
                <c:pt idx="1">
                  <c:v>179</c:v>
                </c:pt>
                <c:pt idx="2">
                  <c:v>185</c:v>
                </c:pt>
                <c:pt idx="3">
                  <c:v>195</c:v>
                </c:pt>
                <c:pt idx="4">
                  <c:v>211</c:v>
                </c:pt>
                <c:pt idx="5">
                  <c:v>224</c:v>
                </c:pt>
                <c:pt idx="6">
                  <c:v>237</c:v>
                </c:pt>
                <c:pt idx="7">
                  <c:v>303</c:v>
                </c:pt>
                <c:pt idx="8">
                  <c:v>307</c:v>
                </c:pt>
                <c:pt idx="9">
                  <c:v>317</c:v>
                </c:pt>
              </c:numCache>
            </c:numRef>
          </c:val>
          <c:extLst>
            <c:ext xmlns:c16="http://schemas.microsoft.com/office/drawing/2014/chart" uri="{C3380CC4-5D6E-409C-BE32-E72D297353CC}">
              <c16:uniqueId val="{00000005-5200-49E8-B509-B8525CFA27D0}"/>
            </c:ext>
          </c:extLst>
        </c:ser>
        <c:dLbls>
          <c:dLblPos val="outEnd"/>
          <c:showLegendKey val="0"/>
          <c:showVal val="1"/>
          <c:showCatName val="0"/>
          <c:showSerName val="0"/>
          <c:showPercent val="0"/>
          <c:showBubbleSize val="0"/>
        </c:dLbls>
        <c:gapWidth val="219"/>
        <c:axId val="639260088"/>
        <c:axId val="441714144"/>
      </c:barChart>
      <c:catAx>
        <c:axId val="6392600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441714144"/>
        <c:crosses val="autoZero"/>
        <c:auto val="0"/>
        <c:lblAlgn val="ctr"/>
        <c:lblOffset val="100"/>
        <c:noMultiLvlLbl val="0"/>
      </c:catAx>
      <c:valAx>
        <c:axId val="441714144"/>
        <c:scaling>
          <c:orientation val="minMax"/>
        </c:scaling>
        <c:delete val="1"/>
        <c:axPos val="b"/>
        <c:numFmt formatCode="General" sourceLinked="1"/>
        <c:majorTickMark val="none"/>
        <c:minorTickMark val="none"/>
        <c:tickLblPos val="nextTo"/>
        <c:crossAx val="639260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130BF3-676A-4A88-B48C-22FAFABE6173}" type="doc">
      <dgm:prSet loTypeId="urn:microsoft.com/office/officeart/2005/8/layout/vList3" loCatId="list" qsTypeId="urn:microsoft.com/office/officeart/2005/8/quickstyle/simple3" qsCatId="simple" csTypeId="urn:microsoft.com/office/officeart/2005/8/colors/accent2_1" csCatId="accent2" phldr="1"/>
      <dgm:spPr/>
    </dgm:pt>
    <dgm:pt modelId="{A2EE8865-0CD7-403C-A369-FA9689B425F4}">
      <dgm:prSet phldrT="[Text]" custT="1"/>
      <dgm:spPr/>
      <dgm:t>
        <a:bodyPr/>
        <a:lstStyle/>
        <a:p>
          <a:pPr algn="l"/>
          <a:r>
            <a:rPr lang="en-US" sz="1400" b="1">
              <a:latin typeface="+mj-lt"/>
            </a:rPr>
            <a:t>Analytics is key to solving today’s business problems.</a:t>
          </a:r>
        </a:p>
        <a:p>
          <a:pPr algn="l"/>
          <a:r>
            <a:rPr lang="en-US" sz="1200">
              <a:latin typeface="+mj-lt"/>
            </a:rPr>
            <a:t>Organizations are often collecting data at a faster rate than they can handle and need people who can make sense of the data.</a:t>
          </a:r>
        </a:p>
      </dgm:t>
    </dgm:pt>
    <dgm:pt modelId="{1E84388F-A763-48CA-BC5F-8B6873392E86}" type="parTrans" cxnId="{21FC7773-E31D-4D81-8C6A-572FB3C380E1}">
      <dgm:prSet/>
      <dgm:spPr/>
      <dgm:t>
        <a:bodyPr/>
        <a:lstStyle/>
        <a:p>
          <a:endParaRPr lang="en-US"/>
        </a:p>
      </dgm:t>
    </dgm:pt>
    <dgm:pt modelId="{7AA90ABA-287E-42AB-B7F0-DDE85B196223}" type="sibTrans" cxnId="{21FC7773-E31D-4D81-8C6A-572FB3C380E1}">
      <dgm:prSet/>
      <dgm:spPr/>
      <dgm:t>
        <a:bodyPr/>
        <a:lstStyle/>
        <a:p>
          <a:endParaRPr lang="en-US"/>
        </a:p>
      </dgm:t>
    </dgm:pt>
    <dgm:pt modelId="{EF2D1297-CDE2-4953-ADD2-F2E908F82915}">
      <dgm:prSet phldrT="[Text]" custT="1"/>
      <dgm:spPr/>
      <dgm:t>
        <a:bodyPr/>
        <a:lstStyle/>
        <a:p>
          <a:pPr algn="l"/>
          <a:r>
            <a:rPr lang="en-US" sz="1400" b="1">
              <a:latin typeface="+mj-lt"/>
            </a:rPr>
            <a:t>A career in analytics is a smart choice.</a:t>
          </a:r>
        </a:p>
        <a:p>
          <a:pPr algn="l"/>
          <a:r>
            <a:rPr lang="en-US" sz="1200">
              <a:latin typeface="+mj-lt"/>
            </a:rPr>
            <a:t>People with an analytical skill set are highly sought-after. By acquiring the analytical skills organizations are looking for, you will differentiate yourself.</a:t>
          </a:r>
        </a:p>
      </dgm:t>
    </dgm:pt>
    <dgm:pt modelId="{8D0BB1C8-4DB8-43A1-A5D2-8F46D5170457}" type="parTrans" cxnId="{0E773BA7-4832-4C6A-97AC-0DB2F36C62D4}">
      <dgm:prSet/>
      <dgm:spPr/>
      <dgm:t>
        <a:bodyPr/>
        <a:lstStyle/>
        <a:p>
          <a:endParaRPr lang="en-US"/>
        </a:p>
      </dgm:t>
    </dgm:pt>
    <dgm:pt modelId="{2CC80087-0FD7-48F3-A522-72C84D17C826}" type="sibTrans" cxnId="{0E773BA7-4832-4C6A-97AC-0DB2F36C62D4}">
      <dgm:prSet/>
      <dgm:spPr/>
      <dgm:t>
        <a:bodyPr/>
        <a:lstStyle/>
        <a:p>
          <a:endParaRPr lang="en-US"/>
        </a:p>
      </dgm:t>
    </dgm:pt>
    <dgm:pt modelId="{0A1C0091-14F7-4DF1-8E43-59D1903D6836}">
      <dgm:prSet phldrT="[Text]" custT="1"/>
      <dgm:spPr/>
      <dgm:t>
        <a:bodyPr/>
        <a:lstStyle/>
        <a:p>
          <a:pPr algn="l"/>
          <a:r>
            <a:rPr lang="en-US" sz="1400" b="1">
              <a:latin typeface="+mj-lt"/>
            </a:rPr>
            <a:t>SAS can help boost your career.</a:t>
          </a:r>
        </a:p>
        <a:p>
          <a:pPr algn="l"/>
          <a:r>
            <a:rPr lang="en-US" sz="1200">
              <a:latin typeface="+mj-lt"/>
            </a:rPr>
            <a:t>Expand your career opportunities with SAS® skills and become an analytics expert. With SAS® certification a whole new world of opportunities will be open to you.</a:t>
          </a:r>
        </a:p>
      </dgm:t>
    </dgm:pt>
    <dgm:pt modelId="{9BA66893-A783-427F-828E-002338700D69}" type="parTrans" cxnId="{0D465E83-C0F6-4B83-A408-056077FB247A}">
      <dgm:prSet/>
      <dgm:spPr/>
      <dgm:t>
        <a:bodyPr/>
        <a:lstStyle/>
        <a:p>
          <a:endParaRPr lang="en-US"/>
        </a:p>
      </dgm:t>
    </dgm:pt>
    <dgm:pt modelId="{7490A236-4FDD-4E83-81F4-25956FE2D432}" type="sibTrans" cxnId="{0D465E83-C0F6-4B83-A408-056077FB247A}">
      <dgm:prSet/>
      <dgm:spPr/>
      <dgm:t>
        <a:bodyPr/>
        <a:lstStyle/>
        <a:p>
          <a:endParaRPr lang="en-US"/>
        </a:p>
      </dgm:t>
    </dgm:pt>
    <dgm:pt modelId="{0079152E-797A-4AF7-B58F-E08E2F8581DE}" type="pres">
      <dgm:prSet presAssocID="{6A130BF3-676A-4A88-B48C-22FAFABE6173}" presName="linearFlow" presStyleCnt="0">
        <dgm:presLayoutVars>
          <dgm:dir/>
          <dgm:resizeHandles val="exact"/>
        </dgm:presLayoutVars>
      </dgm:prSet>
      <dgm:spPr/>
    </dgm:pt>
    <dgm:pt modelId="{248C9D7F-8943-463B-99C9-A78C679F6ADE}" type="pres">
      <dgm:prSet presAssocID="{A2EE8865-0CD7-403C-A369-FA9689B425F4}" presName="composite" presStyleCnt="0"/>
      <dgm:spPr/>
    </dgm:pt>
    <dgm:pt modelId="{3885ACBC-FD3F-44C8-81A9-779541255989}" type="pres">
      <dgm:prSet presAssocID="{A2EE8865-0CD7-403C-A369-FA9689B425F4}" presName="imgShp" presStyleLbl="fgImgPlace1" presStyleIdx="0" presStyleCnt="3" custLinFactNeighborX="-4909" custLinFactNeighborY="5543"/>
      <dgm:spPr/>
    </dgm:pt>
    <dgm:pt modelId="{91111A9D-D50F-4718-BCE2-A5C3A41283AA}" type="pres">
      <dgm:prSet presAssocID="{A2EE8865-0CD7-403C-A369-FA9689B425F4}" presName="txShp" presStyleLbl="node1" presStyleIdx="0" presStyleCnt="3" custLinFactNeighborX="-13" custLinFactNeighborY="116">
        <dgm:presLayoutVars>
          <dgm:bulletEnabled val="1"/>
        </dgm:presLayoutVars>
      </dgm:prSet>
      <dgm:spPr/>
    </dgm:pt>
    <dgm:pt modelId="{8A25735B-2EA5-420E-9816-1774C7AAF291}" type="pres">
      <dgm:prSet presAssocID="{7AA90ABA-287E-42AB-B7F0-DDE85B196223}" presName="spacing" presStyleCnt="0"/>
      <dgm:spPr/>
    </dgm:pt>
    <dgm:pt modelId="{09F29293-9618-46BD-91F2-1E21D59AA9E5}" type="pres">
      <dgm:prSet presAssocID="{EF2D1297-CDE2-4953-ADD2-F2E908F82915}" presName="composite" presStyleCnt="0"/>
      <dgm:spPr/>
    </dgm:pt>
    <dgm:pt modelId="{E2D7722A-9017-48C5-BBC1-7003A168CDB7}" type="pres">
      <dgm:prSet presAssocID="{EF2D1297-CDE2-4953-ADD2-F2E908F82915}" presName="imgShp" presStyleLbl="fgImgPlace1" presStyleIdx="1" presStyleCnt="3"/>
      <dgm:spPr/>
    </dgm:pt>
    <dgm:pt modelId="{F20A1E3D-F5C7-4679-BB10-417C5F5BDE97}" type="pres">
      <dgm:prSet presAssocID="{EF2D1297-CDE2-4953-ADD2-F2E908F82915}" presName="txShp" presStyleLbl="node1" presStyleIdx="1" presStyleCnt="3">
        <dgm:presLayoutVars>
          <dgm:bulletEnabled val="1"/>
        </dgm:presLayoutVars>
      </dgm:prSet>
      <dgm:spPr/>
    </dgm:pt>
    <dgm:pt modelId="{37DCBA40-9214-459A-870F-CD562B234898}" type="pres">
      <dgm:prSet presAssocID="{2CC80087-0FD7-48F3-A522-72C84D17C826}" presName="spacing" presStyleCnt="0"/>
      <dgm:spPr/>
    </dgm:pt>
    <dgm:pt modelId="{1E9E6080-0447-4E2B-8AEE-6825023B808E}" type="pres">
      <dgm:prSet presAssocID="{0A1C0091-14F7-4DF1-8E43-59D1903D6836}" presName="composite" presStyleCnt="0"/>
      <dgm:spPr/>
    </dgm:pt>
    <dgm:pt modelId="{98DA95B1-ED55-4F21-8F02-E06DFD7CAF9D}" type="pres">
      <dgm:prSet presAssocID="{0A1C0091-14F7-4DF1-8E43-59D1903D6836}" presName="imgShp" presStyleLbl="fgImgPlace1" presStyleIdx="2" presStyleCnt="3"/>
      <dgm:spPr/>
    </dgm:pt>
    <dgm:pt modelId="{EF542429-34A7-455E-9577-1C41C1E04B72}" type="pres">
      <dgm:prSet presAssocID="{0A1C0091-14F7-4DF1-8E43-59D1903D6836}" presName="txShp" presStyleLbl="node1" presStyleIdx="2" presStyleCnt="3">
        <dgm:presLayoutVars>
          <dgm:bulletEnabled val="1"/>
        </dgm:presLayoutVars>
      </dgm:prSet>
      <dgm:spPr/>
    </dgm:pt>
  </dgm:ptLst>
  <dgm:cxnLst>
    <dgm:cxn modelId="{83AB2A33-10A4-4D87-8E1B-1E3F08D3FD7B}" type="presOf" srcId="{6A130BF3-676A-4A88-B48C-22FAFABE6173}" destId="{0079152E-797A-4AF7-B58F-E08E2F8581DE}" srcOrd="0" destOrd="0" presId="urn:microsoft.com/office/officeart/2005/8/layout/vList3"/>
    <dgm:cxn modelId="{3204B268-3207-4516-A7FB-D2EBE50D18A4}" type="presOf" srcId="{0A1C0091-14F7-4DF1-8E43-59D1903D6836}" destId="{EF542429-34A7-455E-9577-1C41C1E04B72}" srcOrd="0" destOrd="0" presId="urn:microsoft.com/office/officeart/2005/8/layout/vList3"/>
    <dgm:cxn modelId="{21FC7773-E31D-4D81-8C6A-572FB3C380E1}" srcId="{6A130BF3-676A-4A88-B48C-22FAFABE6173}" destId="{A2EE8865-0CD7-403C-A369-FA9689B425F4}" srcOrd="0" destOrd="0" parTransId="{1E84388F-A763-48CA-BC5F-8B6873392E86}" sibTransId="{7AA90ABA-287E-42AB-B7F0-DDE85B196223}"/>
    <dgm:cxn modelId="{0D465E83-C0F6-4B83-A408-056077FB247A}" srcId="{6A130BF3-676A-4A88-B48C-22FAFABE6173}" destId="{0A1C0091-14F7-4DF1-8E43-59D1903D6836}" srcOrd="2" destOrd="0" parTransId="{9BA66893-A783-427F-828E-002338700D69}" sibTransId="{7490A236-4FDD-4E83-81F4-25956FE2D432}"/>
    <dgm:cxn modelId="{3E873486-FD75-4B3A-8343-C6F81EBC84AE}" type="presOf" srcId="{EF2D1297-CDE2-4953-ADD2-F2E908F82915}" destId="{F20A1E3D-F5C7-4679-BB10-417C5F5BDE97}" srcOrd="0" destOrd="0" presId="urn:microsoft.com/office/officeart/2005/8/layout/vList3"/>
    <dgm:cxn modelId="{0E773BA7-4832-4C6A-97AC-0DB2F36C62D4}" srcId="{6A130BF3-676A-4A88-B48C-22FAFABE6173}" destId="{EF2D1297-CDE2-4953-ADD2-F2E908F82915}" srcOrd="1" destOrd="0" parTransId="{8D0BB1C8-4DB8-43A1-A5D2-8F46D5170457}" sibTransId="{2CC80087-0FD7-48F3-A522-72C84D17C826}"/>
    <dgm:cxn modelId="{95AEBFFF-D36F-4077-86D6-083A8050BCB9}" type="presOf" srcId="{A2EE8865-0CD7-403C-A369-FA9689B425F4}" destId="{91111A9D-D50F-4718-BCE2-A5C3A41283AA}" srcOrd="0" destOrd="0" presId="urn:microsoft.com/office/officeart/2005/8/layout/vList3"/>
    <dgm:cxn modelId="{AFA80DFB-544C-4E34-A6A0-6874A28347C4}" type="presParOf" srcId="{0079152E-797A-4AF7-B58F-E08E2F8581DE}" destId="{248C9D7F-8943-463B-99C9-A78C679F6ADE}" srcOrd="0" destOrd="0" presId="urn:microsoft.com/office/officeart/2005/8/layout/vList3"/>
    <dgm:cxn modelId="{4AA27D4D-6378-4EAC-9E3B-A1B32104E4AA}" type="presParOf" srcId="{248C9D7F-8943-463B-99C9-A78C679F6ADE}" destId="{3885ACBC-FD3F-44C8-81A9-779541255989}" srcOrd="0" destOrd="0" presId="urn:microsoft.com/office/officeart/2005/8/layout/vList3"/>
    <dgm:cxn modelId="{D98E927D-7B3F-4D6F-835B-D0AA8A4846D6}" type="presParOf" srcId="{248C9D7F-8943-463B-99C9-A78C679F6ADE}" destId="{91111A9D-D50F-4718-BCE2-A5C3A41283AA}" srcOrd="1" destOrd="0" presId="urn:microsoft.com/office/officeart/2005/8/layout/vList3"/>
    <dgm:cxn modelId="{C306F6BD-3687-4F3C-9F64-4A9F40D5E5E4}" type="presParOf" srcId="{0079152E-797A-4AF7-B58F-E08E2F8581DE}" destId="{8A25735B-2EA5-420E-9816-1774C7AAF291}" srcOrd="1" destOrd="0" presId="urn:microsoft.com/office/officeart/2005/8/layout/vList3"/>
    <dgm:cxn modelId="{75BC1D9D-B905-44B6-875B-83EF839161D8}" type="presParOf" srcId="{0079152E-797A-4AF7-B58F-E08E2F8581DE}" destId="{09F29293-9618-46BD-91F2-1E21D59AA9E5}" srcOrd="2" destOrd="0" presId="urn:microsoft.com/office/officeart/2005/8/layout/vList3"/>
    <dgm:cxn modelId="{2F0D0FB4-2E54-4DA3-AFD2-D68948E24188}" type="presParOf" srcId="{09F29293-9618-46BD-91F2-1E21D59AA9E5}" destId="{E2D7722A-9017-48C5-BBC1-7003A168CDB7}" srcOrd="0" destOrd="0" presId="urn:microsoft.com/office/officeart/2005/8/layout/vList3"/>
    <dgm:cxn modelId="{2DF12BEB-1ADA-4E2D-9BF2-7D30EAE4B4AC}" type="presParOf" srcId="{09F29293-9618-46BD-91F2-1E21D59AA9E5}" destId="{F20A1E3D-F5C7-4679-BB10-417C5F5BDE97}" srcOrd="1" destOrd="0" presId="urn:microsoft.com/office/officeart/2005/8/layout/vList3"/>
    <dgm:cxn modelId="{BA86B9A9-92A5-4F04-BBC7-484A8DCD0A4B}" type="presParOf" srcId="{0079152E-797A-4AF7-B58F-E08E2F8581DE}" destId="{37DCBA40-9214-459A-870F-CD562B234898}" srcOrd="3" destOrd="0" presId="urn:microsoft.com/office/officeart/2005/8/layout/vList3"/>
    <dgm:cxn modelId="{FB0B4DB8-D8E1-43DD-AB45-FABCF59AD668}" type="presParOf" srcId="{0079152E-797A-4AF7-B58F-E08E2F8581DE}" destId="{1E9E6080-0447-4E2B-8AEE-6825023B808E}" srcOrd="4" destOrd="0" presId="urn:microsoft.com/office/officeart/2005/8/layout/vList3"/>
    <dgm:cxn modelId="{2873D1BE-8BFD-475B-A6A5-39C555E436AF}" type="presParOf" srcId="{1E9E6080-0447-4E2B-8AEE-6825023B808E}" destId="{98DA95B1-ED55-4F21-8F02-E06DFD7CAF9D}" srcOrd="0" destOrd="0" presId="urn:microsoft.com/office/officeart/2005/8/layout/vList3"/>
    <dgm:cxn modelId="{8ABE06FC-C9EB-4271-891C-D960813E58BF}" type="presParOf" srcId="{1E9E6080-0447-4E2B-8AEE-6825023B808E}" destId="{EF542429-34A7-455E-9577-1C41C1E04B7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11A9D-D50F-4718-BCE2-A5C3A41283AA}">
      <dsp:nvSpPr>
        <dsp:cNvPr id="0" name=""/>
        <dsp:cNvSpPr/>
      </dsp:nvSpPr>
      <dsp:spPr>
        <a:xfrm rot="10800000">
          <a:off x="1507056" y="1770"/>
          <a:ext cx="4864608" cy="1129569"/>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8109" tIns="53340" rIns="99568" bIns="53340" numCol="1" spcCol="1270" anchor="ctr" anchorCtr="0">
          <a:noAutofit/>
        </a:bodyPr>
        <a:lstStyle/>
        <a:p>
          <a:pPr marL="0" lvl="0" indent="0" algn="l" defTabSz="622300">
            <a:lnSpc>
              <a:spcPct val="90000"/>
            </a:lnSpc>
            <a:spcBef>
              <a:spcPct val="0"/>
            </a:spcBef>
            <a:spcAft>
              <a:spcPct val="35000"/>
            </a:spcAft>
            <a:buNone/>
          </a:pPr>
          <a:r>
            <a:rPr lang="en-US" sz="1400" b="1" kern="1200">
              <a:latin typeface="+mj-lt"/>
            </a:rPr>
            <a:t>Analytics is key to solving today’s business problems.</a:t>
          </a:r>
        </a:p>
        <a:p>
          <a:pPr marL="0" lvl="0" indent="0" algn="l" defTabSz="622300">
            <a:lnSpc>
              <a:spcPct val="90000"/>
            </a:lnSpc>
            <a:spcBef>
              <a:spcPct val="0"/>
            </a:spcBef>
            <a:spcAft>
              <a:spcPct val="35000"/>
            </a:spcAft>
            <a:buNone/>
          </a:pPr>
          <a:r>
            <a:rPr lang="en-US" sz="1200" kern="1200">
              <a:latin typeface="+mj-lt"/>
            </a:rPr>
            <a:t>Organizations are often collecting data at a faster rate than they can handle and need people who can make sense of the data.</a:t>
          </a:r>
        </a:p>
      </dsp:txBody>
      <dsp:txXfrm rot="10800000">
        <a:off x="1789448" y="1770"/>
        <a:ext cx="4582216" cy="1129569"/>
      </dsp:txXfrm>
    </dsp:sp>
    <dsp:sp modelId="{3885ACBC-FD3F-44C8-81A9-779541255989}">
      <dsp:nvSpPr>
        <dsp:cNvPr id="0" name=""/>
        <dsp:cNvSpPr/>
      </dsp:nvSpPr>
      <dsp:spPr>
        <a:xfrm>
          <a:off x="887452" y="63072"/>
          <a:ext cx="1129569" cy="1129569"/>
        </a:xfrm>
        <a:prstGeom prst="ellipse">
          <a:avLst/>
        </a:prstGeom>
        <a:solidFill>
          <a:schemeClr val="accent2">
            <a:tint val="4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20A1E3D-F5C7-4679-BB10-417C5F5BDE97}">
      <dsp:nvSpPr>
        <dsp:cNvPr id="0" name=""/>
        <dsp:cNvSpPr/>
      </dsp:nvSpPr>
      <dsp:spPr>
        <a:xfrm rot="10800000">
          <a:off x="1507688" y="1467215"/>
          <a:ext cx="4864608" cy="1129569"/>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8109" tIns="53340" rIns="99568" bIns="53340" numCol="1" spcCol="1270" anchor="ctr" anchorCtr="0">
          <a:noAutofit/>
        </a:bodyPr>
        <a:lstStyle/>
        <a:p>
          <a:pPr marL="0" lvl="0" indent="0" algn="l" defTabSz="622300">
            <a:lnSpc>
              <a:spcPct val="90000"/>
            </a:lnSpc>
            <a:spcBef>
              <a:spcPct val="0"/>
            </a:spcBef>
            <a:spcAft>
              <a:spcPct val="35000"/>
            </a:spcAft>
            <a:buNone/>
          </a:pPr>
          <a:r>
            <a:rPr lang="en-US" sz="1400" b="1" kern="1200">
              <a:latin typeface="+mj-lt"/>
            </a:rPr>
            <a:t>A career in analytics is a smart choice.</a:t>
          </a:r>
        </a:p>
        <a:p>
          <a:pPr marL="0" lvl="0" indent="0" algn="l" defTabSz="622300">
            <a:lnSpc>
              <a:spcPct val="90000"/>
            </a:lnSpc>
            <a:spcBef>
              <a:spcPct val="0"/>
            </a:spcBef>
            <a:spcAft>
              <a:spcPct val="35000"/>
            </a:spcAft>
            <a:buNone/>
          </a:pPr>
          <a:r>
            <a:rPr lang="en-US" sz="1200" kern="1200">
              <a:latin typeface="+mj-lt"/>
            </a:rPr>
            <a:t>People with an analytical skill set are highly sought-after. By acquiring the analytical skills organizations are looking for, you will differentiate yourself.</a:t>
          </a:r>
        </a:p>
      </dsp:txBody>
      <dsp:txXfrm rot="10800000">
        <a:off x="1790080" y="1467215"/>
        <a:ext cx="4582216" cy="1129569"/>
      </dsp:txXfrm>
    </dsp:sp>
    <dsp:sp modelId="{E2D7722A-9017-48C5-BBC1-7003A168CDB7}">
      <dsp:nvSpPr>
        <dsp:cNvPr id="0" name=""/>
        <dsp:cNvSpPr/>
      </dsp:nvSpPr>
      <dsp:spPr>
        <a:xfrm>
          <a:off x="942903" y="1467215"/>
          <a:ext cx="1129569" cy="1129569"/>
        </a:xfrm>
        <a:prstGeom prst="ellipse">
          <a:avLst/>
        </a:prstGeom>
        <a:solidFill>
          <a:schemeClr val="accent2">
            <a:tint val="4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F542429-34A7-455E-9577-1C41C1E04B72}">
      <dsp:nvSpPr>
        <dsp:cNvPr id="0" name=""/>
        <dsp:cNvSpPr/>
      </dsp:nvSpPr>
      <dsp:spPr>
        <a:xfrm rot="10800000">
          <a:off x="1507688" y="2933969"/>
          <a:ext cx="4864608" cy="1129569"/>
        </a:xfrm>
        <a:prstGeom prst="homePlat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8109" tIns="53340" rIns="99568" bIns="53340" numCol="1" spcCol="1270" anchor="ctr" anchorCtr="0">
          <a:noAutofit/>
        </a:bodyPr>
        <a:lstStyle/>
        <a:p>
          <a:pPr marL="0" lvl="0" indent="0" algn="l" defTabSz="622300">
            <a:lnSpc>
              <a:spcPct val="90000"/>
            </a:lnSpc>
            <a:spcBef>
              <a:spcPct val="0"/>
            </a:spcBef>
            <a:spcAft>
              <a:spcPct val="35000"/>
            </a:spcAft>
            <a:buNone/>
          </a:pPr>
          <a:r>
            <a:rPr lang="en-US" sz="1400" b="1" kern="1200">
              <a:latin typeface="+mj-lt"/>
            </a:rPr>
            <a:t>SAS can help boost your career.</a:t>
          </a:r>
        </a:p>
        <a:p>
          <a:pPr marL="0" lvl="0" indent="0" algn="l" defTabSz="622300">
            <a:lnSpc>
              <a:spcPct val="90000"/>
            </a:lnSpc>
            <a:spcBef>
              <a:spcPct val="0"/>
            </a:spcBef>
            <a:spcAft>
              <a:spcPct val="35000"/>
            </a:spcAft>
            <a:buNone/>
          </a:pPr>
          <a:r>
            <a:rPr lang="en-US" sz="1200" kern="1200">
              <a:latin typeface="+mj-lt"/>
            </a:rPr>
            <a:t>Expand your career opportunities with SAS® skills and become an analytics expert. With SAS® certification a whole new world of opportunities will be open to you.</a:t>
          </a:r>
        </a:p>
      </dsp:txBody>
      <dsp:txXfrm rot="10800000">
        <a:off x="1790080" y="2933969"/>
        <a:ext cx="4582216" cy="1129569"/>
      </dsp:txXfrm>
    </dsp:sp>
    <dsp:sp modelId="{98DA95B1-ED55-4F21-8F02-E06DFD7CAF9D}">
      <dsp:nvSpPr>
        <dsp:cNvPr id="0" name=""/>
        <dsp:cNvSpPr/>
      </dsp:nvSpPr>
      <dsp:spPr>
        <a:xfrm>
          <a:off x="942903" y="2933969"/>
          <a:ext cx="1129569" cy="1129569"/>
        </a:xfrm>
        <a:prstGeom prst="ellipse">
          <a:avLst/>
        </a:prstGeom>
        <a:solidFill>
          <a:schemeClr val="accent2">
            <a:tint val="4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891CD9-DB46-CB92-D974-DA7D446D2E5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A005E5-16B3-6BBF-D335-7C85E310D6CD}"/>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40A82AC-DBDF-414D-8B80-1FBFF9D79DC9}" type="datetimeFigureOut">
              <a:rPr lang="en-US" smtClean="0"/>
              <a:t>12/6/2023</a:t>
            </a:fld>
            <a:endParaRPr lang="en-US"/>
          </a:p>
        </p:txBody>
      </p:sp>
      <p:sp>
        <p:nvSpPr>
          <p:cNvPr id="4" name="Footer Placeholder 3">
            <a:extLst>
              <a:ext uri="{FF2B5EF4-FFF2-40B4-BE49-F238E27FC236}">
                <a16:creationId xmlns:a16="http://schemas.microsoft.com/office/drawing/2014/main" id="{518E6CCD-C14C-2DF2-41C6-76C381BB5F9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DF9598-82FE-0D21-AC4F-3DACB8C5825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1F6991-23C0-400E-9393-3527EFD7B9ED}" type="slidenum">
              <a:rPr lang="en-US" smtClean="0"/>
              <a:t>‹#›</a:t>
            </a:fld>
            <a:endParaRPr lang="en-US"/>
          </a:p>
        </p:txBody>
      </p:sp>
    </p:spTree>
    <p:extLst>
      <p:ext uri="{BB962C8B-B14F-4D97-AF65-F5344CB8AC3E}">
        <p14:creationId xmlns:p14="http://schemas.microsoft.com/office/powerpoint/2010/main" val="1061471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6293692-24E2-4CC5-BF8F-0CB12F58EE5D}" type="datetimeFigureOut">
              <a:rPr lang="en-US" smtClean="0"/>
              <a:t>12/6/2023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26FBC15-1012-4C6D-B3FA-6421AD7FEC4E}" type="slidenum">
              <a:rPr lang="en-US" smtClean="0"/>
              <a:t>‹#›</a:t>
            </a:fld>
            <a:endParaRPr lang="en-US"/>
          </a:p>
        </p:txBody>
      </p:sp>
    </p:spTree>
    <p:extLst>
      <p:ext uri="{BB962C8B-B14F-4D97-AF65-F5344CB8AC3E}">
        <p14:creationId xmlns:p14="http://schemas.microsoft.com/office/powerpoint/2010/main" val="762410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sas.com/en_us/learn/academic-programs/educators.geo.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sas.com/skillbuilderforstudent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FBC15-1012-4C6D-B3FA-6421AD7FEC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985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a:prstGeom prst="rect">
            <a:avLst/>
          </a:prstGeom>
        </p:spPr>
      </p:sp>
      <p:sp>
        <p:nvSpPr>
          <p:cNvPr id="3" name="Notes Placeholder 2"/>
          <p:cNvSpPr>
            <a:spLocks noGrp="1"/>
          </p:cNvSpPr>
          <p:nvPr>
            <p:ph type="body" idx="1"/>
          </p:nvPr>
        </p:nvSpPr>
        <p:spPr>
          <a:xfrm>
            <a:off x="635508" y="4471416"/>
            <a:ext cx="5586984" cy="410565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SAS Viya is the latest enhancement of the SAS Platform.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228600" marR="0" lvl="0" indent="-228600" algn="l" defTabSz="685800" rtl="0" eaLnBrk="1" fontAlgn="auto" latinLnBrk="0" hangingPunct="1">
              <a:lnSpc>
                <a:spcPct val="100000"/>
              </a:lnSpc>
              <a:spcBef>
                <a:spcPts val="0"/>
              </a:spcBef>
              <a:spcAft>
                <a:spcPts val="0"/>
              </a:spcAft>
              <a:buClrTx/>
              <a:buSzTx/>
              <a:buFontTx/>
              <a:buChar char="•"/>
              <a:tabLst/>
              <a:defRPr/>
            </a:pPr>
            <a:r>
              <a:rPr lang="en-US" sz="900" kern="1200" dirty="0">
                <a:solidFill>
                  <a:schemeClr val="tx1"/>
                </a:solidFill>
                <a:effectLst/>
                <a:latin typeface="+mn-lt"/>
                <a:ea typeface="+mn-ea"/>
                <a:cs typeface="+mn-cs"/>
              </a:rPr>
              <a:t>It is cloud enabled, allowing scalable, web-based access for your particular data processing needs.</a:t>
            </a:r>
          </a:p>
          <a:p>
            <a:pPr marL="228600" marR="0" lvl="0" indent="-228600" algn="l" defTabSz="685800" rtl="0" eaLnBrk="1" fontAlgn="auto" latinLnBrk="0" hangingPunct="1">
              <a:lnSpc>
                <a:spcPct val="100000"/>
              </a:lnSpc>
              <a:spcBef>
                <a:spcPts val="0"/>
              </a:spcBef>
              <a:spcAft>
                <a:spcPts val="0"/>
              </a:spcAft>
              <a:buClrTx/>
              <a:buSzTx/>
              <a:buFontTx/>
              <a:buChar char="•"/>
              <a:tabLst/>
              <a:defRPr/>
            </a:pPr>
            <a:r>
              <a:rPr lang="en-US" sz="900" kern="1200" dirty="0">
                <a:solidFill>
                  <a:schemeClr val="tx1"/>
                </a:solidFill>
                <a:effectLst/>
                <a:latin typeface="+mn-lt"/>
                <a:ea typeface="+mn-ea"/>
                <a:cs typeface="+mn-cs"/>
              </a:rPr>
              <a:t>It includes an in-memory engine and </a:t>
            </a:r>
            <a:r>
              <a:rPr lang="en-US" sz="900" b="0" i="0" kern="1200" dirty="0">
                <a:solidFill>
                  <a:schemeClr val="tx1"/>
                </a:solidFill>
                <a:effectLst/>
                <a:latin typeface="+mn-lt"/>
                <a:ea typeface="+mn-ea"/>
                <a:cs typeface="+mn-cs"/>
              </a:rPr>
              <a:t>parallel processing capabilities that can have a big impact on execution speed. </a:t>
            </a:r>
          </a:p>
          <a:p>
            <a:pPr marL="228600" marR="0" lvl="0" indent="-228600" algn="l" defTabSz="685800" rtl="0" eaLnBrk="1" fontAlgn="auto" latinLnBrk="0" hangingPunct="1">
              <a:lnSpc>
                <a:spcPct val="100000"/>
              </a:lnSpc>
              <a:spcBef>
                <a:spcPts val="0"/>
              </a:spcBef>
              <a:spcAft>
                <a:spcPts val="0"/>
              </a:spcAft>
              <a:buClrTx/>
              <a:buSzTx/>
              <a:buFontTx/>
              <a:buChar char="•"/>
              <a:tabLst/>
              <a:defRPr/>
            </a:pPr>
            <a:r>
              <a:rPr lang="en-US" sz="900" kern="1200" dirty="0">
                <a:solidFill>
                  <a:schemeClr val="tx1"/>
                </a:solidFill>
                <a:effectLst/>
                <a:latin typeface="+mn-lt"/>
                <a:ea typeface="+mn-ea"/>
                <a:cs typeface="+mn-cs"/>
              </a:rPr>
              <a:t>Familiar SAS code that you are accustomed to writing in SAS®9 will still work in SAS Viya. However, with a few modifications, you can take advantage of the in-memory processing in SAS Viya for accelerated performance. </a:t>
            </a:r>
            <a:endParaRPr lang="en-US" sz="900" b="1" kern="1200" dirty="0">
              <a:solidFill>
                <a:schemeClr val="tx1"/>
              </a:solidFill>
              <a:effectLst/>
              <a:latin typeface="+mn-lt"/>
              <a:ea typeface="+mn-ea"/>
              <a:cs typeface="+mn-cs"/>
            </a:endParaRPr>
          </a:p>
          <a:p>
            <a:pPr marL="228600" marR="0" lvl="0" indent="-228600" algn="l" defTabSz="685800" rtl="0" eaLnBrk="1" fontAlgn="auto" latinLnBrk="0" hangingPunct="1">
              <a:lnSpc>
                <a:spcPct val="100000"/>
              </a:lnSpc>
              <a:spcBef>
                <a:spcPts val="0"/>
              </a:spcBef>
              <a:spcAft>
                <a:spcPts val="0"/>
              </a:spcAft>
              <a:buClrTx/>
              <a:buSzTx/>
              <a:buFontTx/>
              <a:buChar char="•"/>
              <a:tabLst/>
              <a:defRPr/>
            </a:pPr>
            <a:r>
              <a:rPr lang="en-US" sz="900" kern="1200" dirty="0">
                <a:solidFill>
                  <a:schemeClr val="tx1"/>
                </a:solidFill>
                <a:latin typeface="+mn-lt"/>
                <a:ea typeface="+mn-ea"/>
                <a:cs typeface="+mn-cs"/>
              </a:rPr>
              <a:t>It provides integration with open-source tools like Python, R, and other open-source languages.</a:t>
            </a:r>
          </a:p>
          <a:p>
            <a:pPr marL="228600" marR="0" lvl="0" indent="-228600" algn="l" defTabSz="685800" rtl="0" eaLnBrk="1" fontAlgn="auto" latinLnBrk="0" hangingPunct="1">
              <a:lnSpc>
                <a:spcPct val="100000"/>
              </a:lnSpc>
              <a:spcBef>
                <a:spcPts val="0"/>
              </a:spcBef>
              <a:spcAft>
                <a:spcPts val="0"/>
              </a:spcAft>
              <a:buClrTx/>
              <a:buSzTx/>
              <a:buFontTx/>
              <a:buChar char="•"/>
              <a:tabLst/>
              <a:defRPr/>
            </a:pPr>
            <a:r>
              <a:rPr lang="en-US" sz="900" b="0" kern="1200" dirty="0">
                <a:solidFill>
                  <a:schemeClr val="tx1"/>
                </a:solidFill>
                <a:effectLst/>
                <a:latin typeface="+mn-lt"/>
                <a:ea typeface="+mn-ea"/>
                <a:cs typeface="+mn-cs"/>
              </a:rPr>
              <a:t>Together, these features in Viya provide a modern analytics platform that can take you from data access and preparation to relevant, actionable results.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474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a:prstGeom prst="rect">
            <a:avLst/>
          </a:prstGeom>
        </p:spPr>
      </p:sp>
      <p:sp>
        <p:nvSpPr>
          <p:cNvPr id="3" name="Notes Placeholder 2"/>
          <p:cNvSpPr>
            <a:spLocks noGrp="1"/>
          </p:cNvSpPr>
          <p:nvPr>
            <p:ph type="body" idx="1"/>
          </p:nvPr>
        </p:nvSpPr>
        <p:spPr>
          <a:xfrm>
            <a:off x="635508" y="4471416"/>
            <a:ext cx="5586984" cy="4105656"/>
          </a:xfrm>
          <a:prstGeom prst="rect">
            <a:avLst/>
          </a:prstGeom>
        </p:spPr>
        <p:txBody>
          <a:bodyPr/>
          <a:lstStyle/>
          <a:p>
            <a:r>
              <a:rPr lang="en-US" sz="900" kern="1200" dirty="0">
                <a:solidFill>
                  <a:schemeClr val="tx1"/>
                </a:solidFill>
                <a:effectLst/>
                <a:latin typeface="Calibri (Body)"/>
                <a:ea typeface="+mn-ea"/>
                <a:cs typeface="+mn-cs"/>
              </a:rPr>
              <a:t>SAS Viya includes multiple servers to execute SAS code. The two primary servers are the SAS Compute Server and SAS Cloud Analytic Services, or CAS. You can think of the SAS Compute Server as equivalent to the SAS®9 workspace server. Your familiar SAS®9 programs can be submitted as is to SAS Viya, and by default they will run on the Compute Server. There is no need to learn new syntax to use the Compute Server. </a:t>
            </a:r>
          </a:p>
          <a:p>
            <a:endParaRPr lang="en-US" sz="900" kern="1200" dirty="0">
              <a:solidFill>
                <a:schemeClr val="tx1"/>
              </a:solidFill>
              <a:effectLst/>
              <a:latin typeface="Calibri (Body)"/>
              <a:ea typeface="+mn-ea"/>
              <a:cs typeface="+mn-cs"/>
            </a:endParaRPr>
          </a:p>
          <a:p>
            <a:r>
              <a:rPr lang="en-US" sz="900" kern="1200" dirty="0">
                <a:solidFill>
                  <a:schemeClr val="tx1"/>
                </a:solidFill>
                <a:effectLst/>
                <a:latin typeface="Calibri (Body)"/>
                <a:ea typeface="+mn-ea"/>
                <a:cs typeface="+mn-cs"/>
              </a:rPr>
              <a:t>SAS Cloud Analytic Services is the high-performance server that allows for parallel processing on in-memory data. It is likely what you will use for your big data and complex analytics. Often, only very minor code modifications are required for programs to run in CAS. Learning how to write or modify SAS programs to run in CAS is the focus of this course.</a:t>
            </a:r>
          </a:p>
          <a:p>
            <a:endParaRPr lang="en-US" dirty="0"/>
          </a:p>
        </p:txBody>
      </p:sp>
    </p:spTree>
    <p:extLst>
      <p:ext uri="{BB962C8B-B14F-4D97-AF65-F5344CB8AC3E}">
        <p14:creationId xmlns:p14="http://schemas.microsoft.com/office/powerpoint/2010/main" val="213270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a:prstGeom prst="rect">
            <a:avLst/>
          </a:prstGeom>
        </p:spPr>
      </p:sp>
      <p:sp>
        <p:nvSpPr>
          <p:cNvPr id="3" name="Notes Placeholder 2"/>
          <p:cNvSpPr>
            <a:spLocks noGrp="1"/>
          </p:cNvSpPr>
          <p:nvPr>
            <p:ph type="body" idx="1"/>
          </p:nvPr>
        </p:nvSpPr>
        <p:spPr>
          <a:xfrm>
            <a:off x="649631" y="4545939"/>
            <a:ext cx="5711139" cy="4174084"/>
          </a:xfrm>
          <a:prstGeom prst="rect">
            <a:avLst/>
          </a:prstGeom>
        </p:spPr>
        <p:txBody>
          <a:bodyPr/>
          <a:lstStyle/>
          <a:p>
            <a:r>
              <a:rPr lang="en-US"/>
              <a:t>Finally </a:t>
            </a:r>
            <a:r>
              <a:rPr lang="en-US">
                <a:sym typeface="Wingdings" panose="05000000000000000000" pitchFamily="2" charset="2"/>
              </a:rPr>
              <a:t> </a:t>
            </a:r>
            <a:r>
              <a:rPr lang="en-US" b="1">
                <a:sym typeface="Wingdings" panose="05000000000000000000" pitchFamily="2" charset="2"/>
              </a:rPr>
              <a:t>SAS Viya was designed with open-source in mind</a:t>
            </a:r>
            <a:r>
              <a:rPr lang="en-US">
                <a:sym typeface="Wingdings" panose="05000000000000000000" pitchFamily="2" charset="2"/>
              </a:rPr>
              <a:t>!</a:t>
            </a:r>
          </a:p>
          <a:p>
            <a:pPr marL="171450" indent="-171450">
              <a:buFont typeface="Arial" panose="020B0604020202020204" pitchFamily="34" charset="0"/>
              <a:buChar char="•"/>
            </a:pPr>
            <a:r>
              <a:rPr lang="en-US">
                <a:sym typeface="Wingdings" panose="05000000000000000000" pitchFamily="2" charset="2"/>
              </a:rPr>
              <a:t>Think about the timelines</a:t>
            </a:r>
          </a:p>
          <a:p>
            <a:pPr marL="628650" lvl="1" indent="-171450">
              <a:buFont typeface="Arial" panose="020B0604020202020204" pitchFamily="34" charset="0"/>
              <a:buChar char="•"/>
            </a:pPr>
            <a:r>
              <a:rPr lang="en-US">
                <a:sym typeface="Wingdings" panose="05000000000000000000" pitchFamily="2" charset="2"/>
              </a:rPr>
              <a:t>Base SAS + EM designed before open-source was a thing</a:t>
            </a:r>
          </a:p>
          <a:p>
            <a:pPr marL="1085850" lvl="2" indent="-171450">
              <a:buFont typeface="Arial" panose="020B0604020202020204" pitchFamily="34" charset="0"/>
              <a:buChar char="•"/>
            </a:pPr>
            <a:r>
              <a:rPr lang="en-US">
                <a:sym typeface="Wingdings" panose="05000000000000000000" pitchFamily="2" charset="2"/>
              </a:rPr>
              <a:t>So they had to </a:t>
            </a:r>
            <a:r>
              <a:rPr lang="en-US" b="1" dirty="0">
                <a:sym typeface="Wingdings" panose="05000000000000000000" pitchFamily="2" charset="2"/>
              </a:rPr>
              <a:t>retrofit</a:t>
            </a:r>
          </a:p>
          <a:p>
            <a:pPr marL="628650" lvl="1" indent="-171450">
              <a:buFont typeface="Arial" panose="020B0604020202020204" pitchFamily="34" charset="0"/>
              <a:buChar char="•"/>
            </a:pPr>
            <a:r>
              <a:rPr lang="en-US">
                <a:sym typeface="Wingdings" panose="05000000000000000000" pitchFamily="2" charset="2"/>
              </a:rPr>
              <a:t>SAS Viya makes it a lot easier for open-source coders</a:t>
            </a:r>
          </a:p>
          <a:p>
            <a:pPr marL="628650" lvl="1"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E6D7E9C-B60E-E825-F92F-B15DE8E1CE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FBC15-1012-4C6D-B3FA-6421AD7FEC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083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0" y="930275"/>
            <a:ext cx="6003925" cy="3376613"/>
          </a:xfrm>
          <a:prstGeom prst="rect">
            <a:avLst/>
          </a:prstGeom>
        </p:spPr>
      </p:sp>
      <p:sp>
        <p:nvSpPr>
          <p:cNvPr id="3" name="Notes Placeholder 2"/>
          <p:cNvSpPr>
            <a:spLocks noGrp="1"/>
          </p:cNvSpPr>
          <p:nvPr>
            <p:ph type="body" idx="1"/>
          </p:nvPr>
        </p:nvSpPr>
        <p:spPr>
          <a:xfrm>
            <a:off x="635508" y="4471416"/>
            <a:ext cx="5586984" cy="4105656"/>
          </a:xfrm>
          <a:prstGeom prst="rect">
            <a:avLst/>
          </a:prstGeom>
        </p:spPr>
        <p:txBody>
          <a:bodyPr/>
          <a:lstStyle/>
          <a:p>
            <a:r>
              <a:rPr lang="en-US" sz="900" dirty="0">
                <a:latin typeface="+mn-lt"/>
              </a:rPr>
              <a:t>SAS Visual Analytics provides easy-to-use data discovery, analysis and visualization capabilities. Even novices can explore and analyze business-critical data without assistance, and then distribute dynamic dashboards to others. The interface provides interactive graphics, as well as autocharting capabilities that help new users choose the best visualization for their data. It’s easy to generate analytical visualizations, interactively filter data, format variables, add ad hoc calculated columns and create dynamic hierarchies without the need for predefined dimensional data structures. </a:t>
            </a:r>
          </a:p>
          <a:p>
            <a:r>
              <a:rPr lang="en-US" sz="900" b="0" i="0" u="none" strike="noStrike" kern="1200" baseline="0" dirty="0">
                <a:solidFill>
                  <a:schemeClr val="tx2"/>
                </a:solidFill>
                <a:effectLst/>
                <a:latin typeface="+mn-lt"/>
                <a:ea typeface="+mn-ea"/>
                <a:cs typeface="Arial" pitchFamily="34" charset="0"/>
              </a:rPr>
              <a:t>SAS Visual Statistics is an interactive modeling tool that can be added to SAS Visual Analytics for increased predictive analytical power. The modeling capabilities of SAS Visual Statistics are included within the common user interface of SAS Visual Analytics Explorer. This means users can explore data and create models from the same, easy-to-use environment. By combining these two products, you get an in-memory platform that provides self-service data exploration and visualization and powerful descriptive and predictive analytics. </a:t>
            </a:r>
          </a:p>
          <a:p>
            <a:r>
              <a:rPr lang="en-US" sz="900" dirty="0">
                <a:latin typeface="+mn-lt"/>
              </a:rPr>
              <a:t>With SAS Visual Statistics, users can iteratively create their descriptive and predictive models. They can refine models in seconds to find the one that produces the best results – in near-real time. It’s really that easy. SAS Visual Analytics can be used before model development to explore data and after development to explore the model’s results. This can help reduce latencies during the iterative model development process. </a:t>
            </a:r>
          </a:p>
        </p:txBody>
      </p:sp>
      <p:sp>
        <p:nvSpPr>
          <p:cNvPr id="4" name="Slide Number Placeholder 3"/>
          <p:cNvSpPr>
            <a:spLocks noGrp="1"/>
          </p:cNvSpPr>
          <p:nvPr>
            <p:ph type="sldNum" sz="quarter" idx="10"/>
          </p:nvPr>
        </p:nvSpPr>
        <p:spPr>
          <a:xfrm>
            <a:off x="3575050" y="8304078"/>
            <a:ext cx="2811463" cy="457200"/>
          </a:xfrm>
          <a:prstGeom prst="rect">
            <a:avLst/>
          </a:prstGeom>
        </p:spPr>
        <p:txBody>
          <a:bodyPr/>
          <a:lstStyle/>
          <a:p>
            <a:fld id="{BAE402D1-88AD-43C2-B8BB-8C7904BBCA11}" type="slidenum">
              <a:rPr lang="en-US" smtClean="0"/>
              <a:pPr/>
              <a:t>18</a:t>
            </a:fld>
            <a:endParaRPr lang="en-US" dirty="0"/>
          </a:p>
        </p:txBody>
      </p:sp>
    </p:spTree>
    <p:extLst>
      <p:ext uri="{BB962C8B-B14F-4D97-AF65-F5344CB8AC3E}">
        <p14:creationId xmlns:p14="http://schemas.microsoft.com/office/powerpoint/2010/main" val="37132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41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120703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889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do this our team offers free software, training and educational resources. Our free software for learning is available through two platforms SAS OnDemand for Academics and SAS Viya for Learners software. Our training is available virtually and onsite for both faculty and students. Both students and faculty also have access 24/7 to eLearning to bolster skills and learn new material. In addition to software and training, our team offers curriculum consulting and support for faculty interested in or already teaching SAS. You can access most of these resources through our two newly redesigned resource platforms: the SAS Educator Portal and SAS Skill Builder for Students. </a:t>
            </a:r>
            <a:endParaRPr lang="en-US"/>
          </a:p>
          <a:p>
            <a:pPr fontAlgn="base"/>
            <a:endParaRPr lang="en-US" sz="12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We have free software for teaching and learning such as SAS on Demand and Viya for learners. </a:t>
            </a:r>
          </a:p>
          <a:p>
            <a:pPr fontAlgn="base"/>
            <a:r>
              <a:rPr lang="en-US" sz="1200" kern="1200">
                <a:solidFill>
                  <a:schemeClr val="tx1"/>
                </a:solidFill>
                <a:effectLst/>
                <a:latin typeface="+mn-lt"/>
                <a:ea typeface="+mn-ea"/>
                <a:cs typeface="+mn-cs"/>
              </a:rPr>
              <a:t>We also have training for faculty, so you strengthen your knowledge of SAS programs. These training may include customized workshops and access to training materials.</a:t>
            </a:r>
          </a:p>
          <a:p>
            <a:pPr fontAlgn="base"/>
            <a:r>
              <a:rPr lang="en-US" sz="1200" kern="1200">
                <a:solidFill>
                  <a:schemeClr val="tx1"/>
                </a:solidFill>
                <a:effectLst/>
                <a:latin typeface="+mn-lt"/>
                <a:ea typeface="+mn-ea"/>
                <a:cs typeface="+mn-cs"/>
              </a:rPr>
              <a:t>One of my favorite resources is Academic Support, which includes teaching kits, classroom activities, and curriculum consultation to support the integration of analytics into the classroom. </a:t>
            </a:r>
          </a:p>
          <a:p>
            <a:pPr fontAlgn="base"/>
            <a:r>
              <a:rPr lang="en-US" sz="1200" kern="1200">
                <a:solidFill>
                  <a:schemeClr val="tx1"/>
                </a:solidFill>
                <a:effectLst/>
                <a:latin typeface="+mn-lt"/>
                <a:ea typeface="+mn-ea"/>
                <a:cs typeface="+mn-cs"/>
              </a:rPr>
              <a:t>We also offer SAS specializations, which highlight SAS skills students have learned through academic courses through digital badging.</a:t>
            </a:r>
          </a:p>
        </p:txBody>
      </p:sp>
    </p:spTree>
    <p:extLst>
      <p:ext uri="{BB962C8B-B14F-4D97-AF65-F5344CB8AC3E}">
        <p14:creationId xmlns:p14="http://schemas.microsoft.com/office/powerpoint/2010/main" val="71787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a:buNone/>
            </a:pPr>
            <a:r>
              <a:rPr lang="en-US">
                <a:cs typeface="Calibri"/>
              </a:rPr>
              <a:t>ODA Overview: https://</a:t>
            </a:r>
            <a:r>
              <a:rPr lang="en-US" err="1">
                <a:cs typeface="Calibri"/>
              </a:rPr>
              <a:t>www.youtube.com</a:t>
            </a:r>
            <a:r>
              <a:rPr lang="en-US">
                <a:cs typeface="Calibri"/>
              </a:rPr>
              <a:t>/</a:t>
            </a:r>
            <a:r>
              <a:rPr lang="en-US" err="1">
                <a:cs typeface="Calibri"/>
              </a:rPr>
              <a:t>watch?v</a:t>
            </a:r>
            <a:r>
              <a:rPr lang="en-US">
                <a:cs typeface="Calibri"/>
              </a:rPr>
              <a:t>=tmL8fdOd-pI</a:t>
            </a:r>
          </a:p>
          <a:p>
            <a:pPr>
              <a:buNone/>
            </a:pPr>
            <a:endParaRPr lang="en-US">
              <a:cs typeface="Calibri"/>
            </a:endParaRPr>
          </a:p>
          <a:p>
            <a:pPr>
              <a:buNone/>
            </a:pPr>
            <a:endParaRPr lang="en-US">
              <a:cs typeface="Calibri"/>
            </a:endParaRPr>
          </a:p>
        </p:txBody>
      </p:sp>
    </p:spTree>
    <p:extLst>
      <p:ext uri="{BB962C8B-B14F-4D97-AF65-F5344CB8AC3E}">
        <p14:creationId xmlns:p14="http://schemas.microsoft.com/office/powerpoint/2010/main" val="110064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Lucida Grande" panose="020B0600040502020204" pitchFamily="34" charset="0"/>
              </a:rPr>
              <a:t>Educator Portal: </a:t>
            </a:r>
            <a:r>
              <a:rPr lang="en-US">
                <a:effectLst/>
                <a:latin typeface="Lucida Grande" panose="020B0600040502020204" pitchFamily="34" charset="0"/>
                <a:hlinkClick r:id="rId3"/>
              </a:rPr>
              <a:t>http://www.sas.com/en_us/learn/academic-programs/educators.geo.html</a:t>
            </a:r>
            <a:endParaRPr lang="en-US">
              <a:effectLst/>
              <a:latin typeface="Lucida Grande" panose="020B0600040502020204" pitchFamily="34" charset="0"/>
            </a:endParaRPr>
          </a:p>
          <a:p>
            <a:endParaRPr lang="en-US">
              <a:effectLst/>
              <a:latin typeface="Lucida Grande" panose="020B0600040502020204" pitchFamily="34" charset="0"/>
            </a:endParaRPr>
          </a:p>
          <a:p>
            <a:r>
              <a:rPr lang="en-US">
                <a:solidFill>
                  <a:srgbClr val="000000"/>
                </a:solidFill>
                <a:effectLst/>
                <a:latin typeface="Lucida Grande" panose="020B0600040502020204" pitchFamily="34" charset="0"/>
              </a:rPr>
              <a:t>Skill Builder: </a:t>
            </a:r>
            <a:r>
              <a:rPr lang="en-US" u="sng">
                <a:solidFill>
                  <a:srgbClr val="000000"/>
                </a:solidFill>
                <a:effectLst/>
                <a:latin typeface="Lucida Grande" panose="020B0600040502020204" pitchFamily="34" charset="0"/>
                <a:hlinkClick r:id="rId4"/>
              </a:rPr>
              <a:t>www.sas.com/skillbuilderforstudents</a:t>
            </a:r>
            <a:endParaRPr lang="en-US" sz="1200" kern="1200">
              <a:solidFill>
                <a:schemeClr val="tx1"/>
              </a:solidFill>
              <a:effectLst/>
              <a:latin typeface="+mn-lt"/>
              <a:ea typeface="+mn-ea"/>
              <a:cs typeface="+mn-cs"/>
            </a:endParaRPr>
          </a:p>
          <a:p>
            <a:pPr fontAlgn="base"/>
            <a:endParaRPr lang="en-US" sz="12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Educators have access to all of the resources available in Skill Builder within the Educator Portal PLUS access to teaching materials including PowerPoint presentations, assignments and content guides. However, educators can access SAS Student for Skill Builder if they’d like to see the front facing platform their students will be working with. Educators and faculty can have access to both platforms. If you want your students to use Skill Builder to access resources, you can login to get a sense of what they’re seeing and use it to guide any course content development. </a:t>
            </a:r>
          </a:p>
        </p:txBody>
      </p:sp>
      <p:sp>
        <p:nvSpPr>
          <p:cNvPr id="4" name="Slide Number Placeholder 3"/>
          <p:cNvSpPr>
            <a:spLocks noGrp="1"/>
          </p:cNvSpPr>
          <p:nvPr>
            <p:ph type="sldNum" sz="quarter" idx="5"/>
          </p:nvPr>
        </p:nvSpPr>
        <p:spPr/>
        <p:txBody>
          <a:bodyPr/>
          <a:lstStyle/>
          <a:p>
            <a:fld id="{CBC18247-0E5E-49DD-8D17-36E4040EEF73}" type="slidenum">
              <a:rPr lang="en-US" smtClean="0"/>
              <a:t>10</a:t>
            </a:fld>
            <a:endParaRPr lang="en-US"/>
          </a:p>
        </p:txBody>
      </p:sp>
    </p:spTree>
    <p:extLst>
      <p:ext uri="{BB962C8B-B14F-4D97-AF65-F5344CB8AC3E}">
        <p14:creationId xmlns:p14="http://schemas.microsoft.com/office/powerpoint/2010/main" val="46031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cs typeface="Calibri"/>
              </a:rPr>
              <a:t>Don't forget to claim your Educator Badge.  If you are teaching with SAS or support students projects or co-curricular learning using SAS, you've earned it!  Remember, it may take 24 hours to receive information from </a:t>
            </a:r>
            <a:r>
              <a:rPr lang="en-US" sz="2000" dirty="0" err="1">
                <a:cs typeface="Calibri"/>
              </a:rPr>
              <a:t>Credly</a:t>
            </a:r>
            <a:r>
              <a:rPr lang="en-US" sz="2000" dirty="0">
                <a:cs typeface="Calibri"/>
              </a:rPr>
              <a:t> once you submit your claim form.  </a:t>
            </a:r>
            <a:br>
              <a:rPr lang="en-US" sz="2000" dirty="0">
                <a:cs typeface="+mn-lt"/>
              </a:rPr>
            </a:br>
            <a:br>
              <a:rPr lang="en-US" sz="2000" dirty="0">
                <a:cs typeface="+mn-lt"/>
              </a:rPr>
            </a:br>
            <a:r>
              <a:rPr lang="en-US" sz="2000" dirty="0">
                <a:cs typeface="+mn-lt"/>
              </a:rPr>
              <a:t>sas.com/</a:t>
            </a:r>
            <a:r>
              <a:rPr lang="en-US" sz="2000" dirty="0" err="1">
                <a:cs typeface="+mn-lt"/>
              </a:rPr>
              <a:t>educatorbadge</a:t>
            </a:r>
            <a:endParaRPr lang="en-US" sz="2000"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A7FC4-FAA4-DB47-9549-D544B9B14A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49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FBC15-1012-4C6D-B3FA-6421AD7FEC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592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7.xml"/><Relationship Id="rId1" Type="http://schemas.openxmlformats.org/officeDocument/2006/relationships/tags" Target="../tags/tag32.xml"/><Relationship Id="rId4" Type="http://schemas.openxmlformats.org/officeDocument/2006/relationships/image" Target="../media/image3.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ags" Target="../tags/tag3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6.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7.xml"/><Relationship Id="rId1" Type="http://schemas.openxmlformats.org/officeDocument/2006/relationships/tags" Target="../tags/tag4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7.xml"/><Relationship Id="rId1" Type="http://schemas.openxmlformats.org/officeDocument/2006/relationships/tags" Target="../tags/tag42.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8.xml"/><Relationship Id="rId1" Type="http://schemas.openxmlformats.org/officeDocument/2006/relationships/tags" Target="../tags/tag43.xml"/><Relationship Id="rId4" Type="http://schemas.openxmlformats.org/officeDocument/2006/relationships/image" Target="../media/image3.emf"/></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4.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Master" Target="../slideMasters/slideMaster9.xml"/><Relationship Id="rId1" Type="http://schemas.openxmlformats.org/officeDocument/2006/relationships/tags" Target="../tags/tag4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9.xml"/><Relationship Id="rId1" Type="http://schemas.openxmlformats.org/officeDocument/2006/relationships/tags" Target="../tags/tag49.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0.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1.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2.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3.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4.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Master" Target="../slideMasters/slideMaster9.xml"/><Relationship Id="rId1" Type="http://schemas.openxmlformats.org/officeDocument/2006/relationships/tags" Target="../tags/tag56.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9.xml"/><Relationship Id="rId1" Type="http://schemas.openxmlformats.org/officeDocument/2006/relationships/tags" Target="../tags/tag58.xml"/><Relationship Id="rId4" Type="http://schemas.microsoft.com/office/2007/relationships/hdphoto" Target="../media/hdphoto2.wdp"/></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0.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2090925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31810582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1622275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5206115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6533779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EEFBCF64-6C9D-41C3-948A-3BE49AADA32D}"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302010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EEFBCF64-6C9D-41C3-948A-3BE49AADA32D}"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4813823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0053207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1060669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7486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6461354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0033926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2682697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8586158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EEFBCF64-6C9D-41C3-948A-3BE49AADA32D}" type="slidenum">
              <a:rPr lang="en-US" smtClean="0"/>
              <a:t>‹#›</a:t>
            </a:fld>
            <a:endParaRPr 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18017387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35468419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BCF64-6C9D-41C3-948A-3BE49AADA32D}" type="slidenum">
              <a:rPr lang="en-US" smtClean="0"/>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3343243765"/>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144109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21322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3593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9269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1648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1972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10823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734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4970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380452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112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3687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8261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31759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9146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C5C4-7F0D-3AAA-0D29-FF8A619700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77343-68B5-A002-D914-4600816E97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868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C5C4-7F0D-3AAA-0D29-FF8A6197006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2077343-68B5-A002-D914-4600816E97BE}"/>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235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B30A-17CB-20E3-6E4D-E36EF26B324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786E88-7E95-8CCD-54DB-15D21DDCEC90}"/>
              </a:ext>
            </a:extLst>
          </p:cNvPr>
          <p:cNvSpPr>
            <a:spLocks noGrp="1"/>
          </p:cNvSpPr>
          <p:nvPr>
            <p:ph type="body" idx="1"/>
          </p:nvPr>
        </p:nvSpPr>
        <p:spPr>
          <a:xfrm>
            <a:off x="623887" y="3442098"/>
            <a:ext cx="7886700" cy="1125140"/>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60513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A8D3-D614-CA80-DA74-6BCDA390D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5BD5A-4E5B-7B2A-7F23-A77DD4851CEF}"/>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0DC9D-EBC2-6C40-C50E-6D1D29E7E9A8}"/>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180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A8D3-D614-CA80-DA74-6BCDA390DC8A}"/>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0A5BD5A-4E5B-7B2A-7F23-A77DD4851CEF}"/>
              </a:ext>
            </a:extLst>
          </p:cNvPr>
          <p:cNvSpPr>
            <a:spLocks noGrp="1"/>
          </p:cNvSpPr>
          <p:nvPr>
            <p:ph sz="half" idx="1"/>
          </p:nvPr>
        </p:nvSpPr>
        <p:spPr>
          <a:xfrm>
            <a:off x="628650" y="1369218"/>
            <a:ext cx="3886200" cy="32635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0DC9D-EBC2-6C40-C50E-6D1D29E7E9A8}"/>
              </a:ext>
            </a:extLst>
          </p:cNvPr>
          <p:cNvSpPr>
            <a:spLocks noGrp="1"/>
          </p:cNvSpPr>
          <p:nvPr>
            <p:ph sz="half" idx="2"/>
          </p:nvPr>
        </p:nvSpPr>
        <p:spPr>
          <a:xfrm>
            <a:off x="4629150" y="1369218"/>
            <a:ext cx="3886200" cy="32635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030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AA6C-DEAA-6742-ED0F-384F1239C7D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402E6-CF6C-9EDC-2F0B-F831A2196B5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1A951-5DEF-0D5A-F096-EEAB2215F3D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25501-C2E5-4533-C91F-AA9F973A9E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B93D1-F587-BF77-6AAC-6FF51E1590A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1883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AA6C-DEAA-6742-ED0F-384F1239C7D6}"/>
              </a:ext>
            </a:extLst>
          </p:cNvPr>
          <p:cNvSpPr>
            <a:spLocks noGrp="1"/>
          </p:cNvSpPr>
          <p:nvPr>
            <p:ph type="title"/>
          </p:nvPr>
        </p:nvSpPr>
        <p:spPr>
          <a:xfrm>
            <a:off x="629841" y="273844"/>
            <a:ext cx="7886700" cy="994172"/>
          </a:xfrm>
        </p:spPr>
        <p:txBody>
          <a:bodyPr/>
          <a:lstStyle>
            <a:lvl1pPr>
              <a:defRPr>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654402E6-CF6C-9EDC-2F0B-F831A2196B5C}"/>
              </a:ext>
            </a:extLst>
          </p:cNvPr>
          <p:cNvSpPr>
            <a:spLocks noGrp="1"/>
          </p:cNvSpPr>
          <p:nvPr>
            <p:ph type="body" idx="1"/>
          </p:nvPr>
        </p:nvSpPr>
        <p:spPr>
          <a:xfrm>
            <a:off x="629842" y="1260872"/>
            <a:ext cx="3868340" cy="617934"/>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1A951-5DEF-0D5A-F096-EEAB2215F3D8}"/>
              </a:ext>
            </a:extLst>
          </p:cNvPr>
          <p:cNvSpPr>
            <a:spLocks noGrp="1"/>
          </p:cNvSpPr>
          <p:nvPr>
            <p:ph sz="half" idx="2"/>
          </p:nvPr>
        </p:nvSpPr>
        <p:spPr>
          <a:xfrm>
            <a:off x="629842" y="1878806"/>
            <a:ext cx="3868340" cy="276344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25501-C2E5-4533-C91F-AA9F973A9E92}"/>
              </a:ext>
            </a:extLst>
          </p:cNvPr>
          <p:cNvSpPr>
            <a:spLocks noGrp="1"/>
          </p:cNvSpPr>
          <p:nvPr>
            <p:ph type="body" sz="quarter" idx="3"/>
          </p:nvPr>
        </p:nvSpPr>
        <p:spPr>
          <a:xfrm>
            <a:off x="4629150" y="1260872"/>
            <a:ext cx="3887391" cy="617934"/>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B93D1-F587-BF77-6AAC-6FF51E1590AD}"/>
              </a:ext>
            </a:extLst>
          </p:cNvPr>
          <p:cNvSpPr>
            <a:spLocks noGrp="1"/>
          </p:cNvSpPr>
          <p:nvPr>
            <p:ph sz="quarter" idx="4"/>
          </p:nvPr>
        </p:nvSpPr>
        <p:spPr>
          <a:xfrm>
            <a:off x="4629150" y="1878806"/>
            <a:ext cx="3887391" cy="276344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6333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B31B-7DAE-D906-AC3C-0B39BECC7D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93842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227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8111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F725-22BA-E04E-717B-509F134B12A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E89ED54-B570-8CC6-F7A4-664F71F78B7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C8A9-FC92-C9C3-D60F-55A4CC26CB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5255669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F725-22BA-E04E-717B-509F134B12A6}"/>
              </a:ext>
            </a:extLst>
          </p:cNvPr>
          <p:cNvSpPr>
            <a:spLocks noGrp="1"/>
          </p:cNvSpPr>
          <p:nvPr>
            <p:ph type="title"/>
          </p:nvPr>
        </p:nvSpPr>
        <p:spPr>
          <a:xfrm>
            <a:off x="629841" y="342900"/>
            <a:ext cx="2949178" cy="1200150"/>
          </a:xfrm>
        </p:spPr>
        <p:txBody>
          <a:bodyPr anchor="b"/>
          <a:lstStyle>
            <a:lvl1pPr>
              <a:defRPr sz="240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E89ED54-B570-8CC6-F7A4-664F71F78B78}"/>
              </a:ext>
            </a:extLst>
          </p:cNvPr>
          <p:cNvSpPr>
            <a:spLocks noGrp="1"/>
          </p:cNvSpPr>
          <p:nvPr>
            <p:ph idx="1"/>
          </p:nvPr>
        </p:nvSpPr>
        <p:spPr>
          <a:xfrm>
            <a:off x="3887391" y="740569"/>
            <a:ext cx="4629150" cy="3655219"/>
          </a:xfrm>
        </p:spPr>
        <p:txBody>
          <a:bodyPr/>
          <a:lstStyle>
            <a:lvl1pPr>
              <a:defRPr sz="2400">
                <a:solidFill>
                  <a:schemeClr val="tx2"/>
                </a:solidFill>
              </a:defRPr>
            </a:lvl1pPr>
            <a:lvl2pPr>
              <a:defRPr sz="2100">
                <a:solidFill>
                  <a:schemeClr val="tx2"/>
                </a:solidFill>
              </a:defRPr>
            </a:lvl2pPr>
            <a:lvl3pPr>
              <a:defRPr sz="1800">
                <a:solidFill>
                  <a:schemeClr val="tx2"/>
                </a:solidFill>
              </a:defRPr>
            </a:lvl3pPr>
            <a:lvl4pPr>
              <a:defRPr sz="1500">
                <a:solidFill>
                  <a:schemeClr val="tx2"/>
                </a:solidFill>
              </a:defRPr>
            </a:lvl4pPr>
            <a:lvl5pPr>
              <a:defRPr sz="1500">
                <a:solidFill>
                  <a:schemeClr val="tx2"/>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C8A9-FC92-C9C3-D60F-55A4CC26CB10}"/>
              </a:ext>
            </a:extLst>
          </p:cNvPr>
          <p:cNvSpPr>
            <a:spLocks noGrp="1"/>
          </p:cNvSpPr>
          <p:nvPr>
            <p:ph type="body" sz="half" idx="2"/>
          </p:nvPr>
        </p:nvSpPr>
        <p:spPr>
          <a:xfrm>
            <a:off x="629841" y="1543050"/>
            <a:ext cx="2949178" cy="2858691"/>
          </a:xfrm>
        </p:spPr>
        <p:txBody>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982446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2FB0-7BB6-81E8-CC02-EEC2AD1B87E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6873D2F-A2A0-49CA-C997-5C79E0B5DE7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D2EAE5-446F-FB96-4379-2F18090E6C3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1790501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2FB0-7BB6-81E8-CC02-EEC2AD1B87E2}"/>
              </a:ext>
            </a:extLst>
          </p:cNvPr>
          <p:cNvSpPr>
            <a:spLocks noGrp="1"/>
          </p:cNvSpPr>
          <p:nvPr>
            <p:ph type="title"/>
          </p:nvPr>
        </p:nvSpPr>
        <p:spPr>
          <a:xfrm>
            <a:off x="629841" y="342900"/>
            <a:ext cx="2949178" cy="1200150"/>
          </a:xfrm>
        </p:spPr>
        <p:txBody>
          <a:bodyPr anchor="b"/>
          <a:lstStyle>
            <a:lvl1pPr>
              <a:defRPr sz="24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56873D2F-A2A0-49CA-C997-5C79E0B5DE7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D2EAE5-446F-FB96-4379-2F18090E6C3E}"/>
              </a:ext>
            </a:extLst>
          </p:cNvPr>
          <p:cNvSpPr>
            <a:spLocks noGrp="1"/>
          </p:cNvSpPr>
          <p:nvPr>
            <p:ph type="body" sz="half" idx="2"/>
          </p:nvPr>
        </p:nvSpPr>
        <p:spPr>
          <a:xfrm>
            <a:off x="629841" y="1543050"/>
            <a:ext cx="2949178" cy="2858691"/>
          </a:xfrm>
        </p:spPr>
        <p:txBody>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5250970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4A99-96A1-6253-E44A-162B18F30F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763F76-2669-D88F-126D-4671946F9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3310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00AEBA-7F84-23D0-03DF-834DE18E9110}"/>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EC43E4-AD4F-0EB3-34E3-3F83142CC8CB}"/>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4578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6" y="4475284"/>
            <a:ext cx="1112368" cy="618852"/>
          </a:xfrm>
          <a:prstGeom prst="rect">
            <a:avLst/>
          </a:prstGeom>
        </p:spPr>
      </p:pic>
    </p:spTree>
    <p:custDataLst>
      <p:tags r:id="rId1"/>
    </p:custDataLst>
    <p:extLst>
      <p:ext uri="{BB962C8B-B14F-4D97-AF65-F5344CB8AC3E}">
        <p14:creationId xmlns:p14="http://schemas.microsoft.com/office/powerpoint/2010/main" val="20746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86739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56326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dirty="0"/>
              <a:t>Click to Edit Title</a:t>
            </a:r>
          </a:p>
        </p:txBody>
      </p:sp>
      <p:sp>
        <p:nvSpPr>
          <p:cNvPr id="11" name="Slide Number Placeholder 4"/>
          <p:cNvSpPr>
            <a:spLocks noGrp="1"/>
          </p:cNvSpPr>
          <p:nvPr>
            <p:ph type="sldNum" sz="quarter" idx="14"/>
          </p:nvPr>
        </p:nvSpPr>
        <p:spPr/>
        <p:txBody>
          <a:bodyPr/>
          <a:lstStyle/>
          <a:p>
            <a:fld id="{C82F2C48-C004-4532-9B1B-B901A9925307}" type="slidenum">
              <a:rPr lang="en-US" smtClean="0"/>
              <a:t>‹#›</a:t>
            </a:fld>
            <a:endParaRPr lang="en-US" dirty="0"/>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dirty="0"/>
          </a:p>
        </p:txBody>
      </p:sp>
    </p:spTree>
    <p:extLst>
      <p:ext uri="{BB962C8B-B14F-4D97-AF65-F5344CB8AC3E}">
        <p14:creationId xmlns:p14="http://schemas.microsoft.com/office/powerpoint/2010/main" val="27218861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C82F2C48-C004-4532-9B1B-B901A9925307}" type="slidenum">
              <a:rPr lang="en-US" smtClean="0"/>
              <a:t>‹#›</a:t>
            </a:fld>
            <a:endParaRPr lang="en-US" dirty="0"/>
          </a:p>
        </p:txBody>
      </p:sp>
    </p:spTree>
    <p:extLst>
      <p:ext uri="{BB962C8B-B14F-4D97-AF65-F5344CB8AC3E}">
        <p14:creationId xmlns:p14="http://schemas.microsoft.com/office/powerpoint/2010/main" val="12579627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C82F2C48-C004-4532-9B1B-B901A9925307}" type="slidenum">
              <a:rPr lang="en-US" smtClean="0"/>
              <a:t>‹#›</a:t>
            </a:fld>
            <a:endParaRPr lang="en-US" dirty="0"/>
          </a:p>
        </p:txBody>
      </p:sp>
    </p:spTree>
    <p:extLst>
      <p:ext uri="{BB962C8B-B14F-4D97-AF65-F5344CB8AC3E}">
        <p14:creationId xmlns:p14="http://schemas.microsoft.com/office/powerpoint/2010/main" val="20028086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8"/>
            <a:ext cx="3127248" cy="369332"/>
          </a:xfrm>
        </p:spPr>
        <p:txBody>
          <a:bodyPr lIns="0" rIns="0" anchor="t" anchorCtr="0">
            <a:noAutofit/>
          </a:bodyPr>
          <a:lstStyle>
            <a:lvl1pPr algn="ctr" defTabSz="182876">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5"/>
            <a:ext cx="6016752" cy="430887"/>
          </a:xfrm>
        </p:spPr>
        <p:txBody>
          <a:bodyPr wrap="square" lIns="91440" rIns="0" anchor="t" anchorCtr="0">
            <a:noAutofit/>
          </a:bodyPr>
          <a:lstStyle>
            <a:lvl1pPr marL="0" indent="0" algn="l" defTabSz="182876">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76" indent="0" algn="r">
              <a:buFontTx/>
              <a:buNone/>
              <a:defRPr sz="1400" b="1">
                <a:solidFill>
                  <a:schemeClr val="bg1"/>
                </a:solidFill>
              </a:defRPr>
            </a:lvl3pPr>
            <a:lvl4pPr marL="365751" indent="0" algn="r">
              <a:buFontTx/>
              <a:buNone/>
              <a:defRPr sz="1400" b="1">
                <a:solidFill>
                  <a:schemeClr val="bg1"/>
                </a:solidFill>
              </a:defRPr>
            </a:lvl4pPr>
            <a:lvl5pPr marL="548627"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60"/>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5"/>
            <a:ext cx="2304288" cy="615553"/>
          </a:xfrm>
        </p:spPr>
        <p:txBody>
          <a:bodyPr wrap="square" anchor="t" anchorCtr="0">
            <a:noAutofit/>
          </a:bodyPr>
          <a:lstStyle>
            <a:lvl1pPr marL="0" indent="-182876"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D525DCB6-E8C5-4CB9-A619-970ECCEEAC62}" type="slidenum">
              <a:rPr lang="en-US" smtClean="0"/>
              <a:t>‹#›</a:t>
            </a:fld>
            <a:endParaRPr lang="en-US"/>
          </a:p>
        </p:txBody>
      </p:sp>
    </p:spTree>
    <p:extLst>
      <p:ext uri="{BB962C8B-B14F-4D97-AF65-F5344CB8AC3E}">
        <p14:creationId xmlns:p14="http://schemas.microsoft.com/office/powerpoint/2010/main" val="2801039315"/>
      </p:ext>
    </p:extLst>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SAS - Dark Blue 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52243"/>
            <a:ext cx="9144000" cy="535531"/>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5"/>
            <a:ext cx="9144000" cy="356251"/>
          </a:xfrm>
        </p:spPr>
        <p:txBody>
          <a:bodyPr anchor="t">
            <a:spAutoFit/>
          </a:bodyPr>
          <a:lstStyle>
            <a:lvl1pPr marL="0" indent="-182876"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3" y="0"/>
            <a:ext cx="2111297" cy="1101684"/>
          </a:xfrm>
          <a:prstGeom prst="rect">
            <a:avLst/>
          </a:prstGeom>
        </p:spPr>
      </p:pic>
      <p:grpSp>
        <p:nvGrpSpPr>
          <p:cNvPr id="8" name="Group 7"/>
          <p:cNvGrpSpPr/>
          <p:nvPr userDrawn="1"/>
        </p:nvGrpSpPr>
        <p:grpSpPr>
          <a:xfrm>
            <a:off x="8427835" y="4765185"/>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0109277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7618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599702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D525DCB6-E8C5-4CB9-A619-970ECCEEAC62}" type="slidenum">
              <a:rPr lang="en-US" smtClean="0"/>
              <a:t>‹#›</a:t>
            </a:fld>
            <a:endParaRPr lang="en-US"/>
          </a:p>
        </p:txBody>
      </p:sp>
    </p:spTree>
    <p:extLst>
      <p:ext uri="{BB962C8B-B14F-4D97-AF65-F5344CB8AC3E}">
        <p14:creationId xmlns:p14="http://schemas.microsoft.com/office/powerpoint/2010/main" val="2080253191"/>
      </p:ext>
    </p:extLst>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p:nvPicPr>
        <p:blipFill>
          <a:blip r:embed="rId3"/>
          <a:stretch>
            <a:fillRect/>
          </a:stretch>
        </p:blipFill>
        <p:spPr>
          <a:xfrm>
            <a:off x="7231900"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598728"/>
            <a:ext cx="6061861" cy="738664"/>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7"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9" indent="0">
              <a:buNone/>
              <a:defRPr>
                <a:solidFill>
                  <a:schemeClr val="accent3"/>
                </a:solidFill>
              </a:defRPr>
            </a:lvl2pPr>
            <a:lvl3pPr marL="365778" indent="0">
              <a:buNone/>
              <a:defRPr>
                <a:solidFill>
                  <a:schemeClr val="accent3"/>
                </a:solidFill>
              </a:defRPr>
            </a:lvl3pPr>
            <a:lvl4pPr marL="1028752" indent="0">
              <a:buNone/>
              <a:defRPr>
                <a:solidFill>
                  <a:schemeClr val="accent3"/>
                </a:solidFill>
              </a:defRPr>
            </a:lvl4pPr>
            <a:lvl5pPr marL="1371668"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7"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9" indent="0">
              <a:buNone/>
              <a:defRPr sz="1100">
                <a:solidFill>
                  <a:schemeClr val="accent3"/>
                </a:solidFill>
              </a:defRPr>
            </a:lvl2pPr>
            <a:lvl3pPr marL="365778" indent="0">
              <a:buNone/>
              <a:defRPr sz="1050">
                <a:solidFill>
                  <a:schemeClr val="accent3"/>
                </a:solidFill>
              </a:defRPr>
            </a:lvl3pPr>
            <a:lvl4pPr marL="1028752" indent="0">
              <a:buNone/>
              <a:defRPr sz="1000">
                <a:solidFill>
                  <a:schemeClr val="accent3"/>
                </a:solidFill>
              </a:defRPr>
            </a:lvl4pPr>
            <a:lvl5pPr marL="1371668"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9245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7" y="2671377"/>
            <a:ext cx="6061861" cy="461665"/>
          </a:xfrm>
        </p:spPr>
        <p:txBody>
          <a:bodyPr wrap="square" anchor="t" anchorCtr="0">
            <a:noAutofit/>
          </a:bodyPr>
          <a:lstStyle>
            <a:lvl1pPr marL="0" indent="0">
              <a:lnSpc>
                <a:spcPct val="100000"/>
              </a:lnSpc>
              <a:spcBef>
                <a:spcPts val="300"/>
              </a:spcBef>
              <a:buNone/>
              <a:defRPr sz="2400">
                <a:solidFill>
                  <a:schemeClr val="accent5">
                    <a:lumMod val="40000"/>
                    <a:lumOff val="60000"/>
                  </a:schemeClr>
                </a:solidFill>
              </a:defRPr>
            </a:lvl1pPr>
            <a:lvl2pPr marL="182889" indent="0">
              <a:buNone/>
              <a:defRPr>
                <a:solidFill>
                  <a:schemeClr val="accent3"/>
                </a:solidFill>
              </a:defRPr>
            </a:lvl2pPr>
            <a:lvl3pPr marL="365778" indent="0">
              <a:buNone/>
              <a:defRPr>
                <a:solidFill>
                  <a:schemeClr val="accent3"/>
                </a:solidFill>
              </a:defRPr>
            </a:lvl3pPr>
            <a:lvl4pPr marL="1028752" indent="0">
              <a:buNone/>
              <a:defRPr>
                <a:solidFill>
                  <a:schemeClr val="accent3"/>
                </a:solidFill>
              </a:defRPr>
            </a:lvl4pPr>
            <a:lvl5pPr marL="1371668" indent="0">
              <a:buNone/>
              <a:defRPr>
                <a:solidFill>
                  <a:schemeClr val="accent3"/>
                </a:solidFill>
              </a:defRPr>
            </a:lvl5pPr>
          </a:lstStyle>
          <a:p>
            <a:pPr lvl="0"/>
            <a:r>
              <a:rPr lang="en-US"/>
              <a:t>Click to Add Section Subtitle</a:t>
            </a:r>
          </a:p>
        </p:txBody>
      </p:sp>
      <p:pic>
        <p:nvPicPr>
          <p:cNvPr id="8" name="Picture 6">
            <a:extLst>
              <a:ext uri="{FF2B5EF4-FFF2-40B4-BE49-F238E27FC236}">
                <a16:creationId xmlns:a16="http://schemas.microsoft.com/office/drawing/2014/main" id="{6386CD01-A5DE-9615-6C09-DA40086EFE1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8411893" y="4758272"/>
            <a:ext cx="558779" cy="230961"/>
          </a:xfrm>
          <a:prstGeom prst="rect">
            <a:avLst/>
          </a:prstGeom>
        </p:spPr>
      </p:pic>
      <p:sp>
        <p:nvSpPr>
          <p:cNvPr id="2" name="TextBox 4">
            <a:extLst>
              <a:ext uri="{FF2B5EF4-FFF2-40B4-BE49-F238E27FC236}">
                <a16:creationId xmlns:a16="http://schemas.microsoft.com/office/drawing/2014/main" id="{BBE5A171-53B6-5D64-1680-262B90DACFE5}"/>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48962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566946"/>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4341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59482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551169"/>
            <a:ext cx="7886700" cy="3081554"/>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7458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551170"/>
            <a:ext cx="3870923"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551170"/>
            <a:ext cx="3870924"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68980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3"/>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88360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
        <p:nvSpPr>
          <p:cNvPr id="4" name="Text Placeholder 4">
            <a:extLst>
              <a:ext uri="{FF2B5EF4-FFF2-40B4-BE49-F238E27FC236}">
                <a16:creationId xmlns:a16="http://schemas.microsoft.com/office/drawing/2014/main" id="{F15E6FB2-C498-7DB4-4DF1-587F885631D5}"/>
              </a:ext>
            </a:extLst>
          </p:cNvPr>
          <p:cNvSpPr>
            <a:spLocks noGrp="1"/>
          </p:cNvSpPr>
          <p:nvPr>
            <p:ph type="body" sz="quarter" idx="11" hasCustomPrompt="1"/>
          </p:nvPr>
        </p:nvSpPr>
        <p:spPr>
          <a:xfrm>
            <a:off x="628650" y="2076553"/>
            <a:ext cx="2502175" cy="775853"/>
          </a:xfrm>
          <a:prstGeom prst="rect">
            <a:avLst/>
          </a:prstGeom>
        </p:spPr>
        <p:txBody>
          <a:bodyPr vert="horz" wrap="square" lIns="0" tIns="0" rIns="0" bIns="0" rtlCol="0" anchor="b" anchorCtr="0">
            <a:spAutoFit/>
          </a:bodyPr>
          <a:lstStyle>
            <a:lvl1pPr>
              <a:defRPr lang="en-US" sz="2801" b="1" i="0" dirty="0">
                <a:solidFill>
                  <a:schemeClr val="accent5"/>
                </a:solidFill>
                <a:latin typeface="Anova Bold" panose="020B0503020203020204" pitchFamily="34" charset="0"/>
                <a:ea typeface="+mj-ea"/>
                <a:cs typeface="+mj-cs"/>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299512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2279922"/>
            <a:ext cx="6531566" cy="738664"/>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p:nvPicPr>
        <p:blipFill>
          <a:blip r:embed="rId3"/>
          <a:stretch>
            <a:fillRect/>
          </a:stretch>
        </p:blipFill>
        <p:spPr>
          <a:xfrm>
            <a:off x="7231900"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7"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9" indent="0">
              <a:buNone/>
              <a:defRPr sz="1100">
                <a:solidFill>
                  <a:schemeClr val="accent3"/>
                </a:solidFill>
              </a:defRPr>
            </a:lvl2pPr>
            <a:lvl3pPr marL="365778" indent="0">
              <a:buNone/>
              <a:defRPr sz="1050">
                <a:solidFill>
                  <a:schemeClr val="accent3"/>
                </a:solidFill>
              </a:defRPr>
            </a:lvl3pPr>
            <a:lvl4pPr marL="1028752" indent="0">
              <a:buNone/>
              <a:defRPr sz="1000">
                <a:solidFill>
                  <a:schemeClr val="accent3"/>
                </a:solidFill>
              </a:defRPr>
            </a:lvl4pPr>
            <a:lvl5pPr marL="1371668"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0917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panose="020B0503020203020204" pitchFamily="34" charset="0"/>
            </a:endParaRPr>
          </a:p>
        </p:txBody>
      </p:sp>
    </p:spTree>
    <p:custDataLst>
      <p:tags r:id="rId1"/>
    </p:custDataLst>
    <p:extLst>
      <p:ext uri="{BB962C8B-B14F-4D97-AF65-F5344CB8AC3E}">
        <p14:creationId xmlns:p14="http://schemas.microsoft.com/office/powerpoint/2010/main" val="15899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5A93A6DF-F6C0-4B8E-88E0-29C70F70021A}"/>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8411893" y="4746757"/>
            <a:ext cx="558779" cy="253991"/>
          </a:xfrm>
          <a:prstGeom prst="rect">
            <a:avLst/>
          </a:prstGeom>
        </p:spPr>
      </p:pic>
      <p:sp>
        <p:nvSpPr>
          <p:cNvPr id="3" name="TextBox 4">
            <a:extLst>
              <a:ext uri="{FF2B5EF4-FFF2-40B4-BE49-F238E27FC236}">
                <a16:creationId xmlns:a16="http://schemas.microsoft.com/office/drawing/2014/main" id="{D68E8285-3BE2-9990-FA54-E6AF741CC812}"/>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40000"/>
                    <a:lumOff val="6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558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289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0740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8558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9"/>
            <a:ext cx="3127248" cy="369332"/>
          </a:xfrm>
        </p:spPr>
        <p:txBody>
          <a:bodyPr lIns="0" rIns="0" anchor="t" anchorCtr="0">
            <a:noAutofit/>
          </a:bodyPr>
          <a:lstStyle>
            <a:lvl1pPr algn="ctr" defTabSz="182872">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6"/>
            <a:ext cx="6016752" cy="430887"/>
          </a:xfrm>
        </p:spPr>
        <p:txBody>
          <a:bodyPr wrap="square" lIns="91440" rIns="0" anchor="t" anchorCtr="0">
            <a:noAutofit/>
          </a:bodyPr>
          <a:lstStyle>
            <a:lvl1pPr marL="0" indent="0" algn="l" defTabSz="182872">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72" indent="0" algn="r">
              <a:buFontTx/>
              <a:buNone/>
              <a:defRPr sz="1400" b="1">
                <a:solidFill>
                  <a:schemeClr val="bg1"/>
                </a:solidFill>
              </a:defRPr>
            </a:lvl3pPr>
            <a:lvl4pPr marL="365742" indent="0" algn="r">
              <a:buFontTx/>
              <a:buNone/>
              <a:defRPr sz="1400" b="1">
                <a:solidFill>
                  <a:schemeClr val="bg1"/>
                </a:solidFill>
              </a:defRPr>
            </a:lvl4pPr>
            <a:lvl5pPr marL="548613"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61"/>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6"/>
            <a:ext cx="2304288" cy="615553"/>
          </a:xfrm>
        </p:spPr>
        <p:txBody>
          <a:bodyPr wrap="square" anchor="t" anchorCtr="0">
            <a:noAutofit/>
          </a:bodyPr>
          <a:lstStyle>
            <a:lvl1pPr marL="0" indent="-182872"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D525DCB6-E8C5-4CB9-A619-970ECCEEAC62}" type="slidenum">
              <a:rPr lang="en-US" smtClean="0"/>
              <a:t>‹#›</a:t>
            </a:fld>
            <a:endParaRPr lang="en-US"/>
          </a:p>
        </p:txBody>
      </p:sp>
    </p:spTree>
    <p:extLst>
      <p:ext uri="{BB962C8B-B14F-4D97-AF65-F5344CB8AC3E}">
        <p14:creationId xmlns:p14="http://schemas.microsoft.com/office/powerpoint/2010/main" val="4218515154"/>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custDataLst>
              <p:tags r:id="rId3"/>
            </p:custDataLst>
          </p:nvPr>
        </p:nvSpPr>
        <p:spPr/>
        <p:txBody>
          <a:bodyPr/>
          <a:lstStyle/>
          <a:p>
            <a:fld id="{3CF8DA9E-F895-4C3D-8791-544B03ADA4FA}" type="slidenum">
              <a:rPr lang="en-US" smtClean="0"/>
              <a:t>‹#›</a:t>
            </a:fld>
            <a:endParaRPr lang="en-US" dirty="0"/>
          </a:p>
        </p:txBody>
      </p:sp>
    </p:spTree>
    <p:extLst>
      <p:ext uri="{BB962C8B-B14F-4D97-AF65-F5344CB8AC3E}">
        <p14:creationId xmlns:p14="http://schemas.microsoft.com/office/powerpoint/2010/main" val="3551190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1084205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pPr>
              <a:defRPr/>
            </a:pPr>
            <a:fld id="{76B7C238-E4FF-4BBF-9D0F-7FB5DC74204E}" type="slidenum">
              <a:rPr lang="en-US" altLang="en-US" smtClean="0"/>
              <a:pPr>
                <a:defRPr/>
              </a:pPr>
              <a:t>‹#›</a:t>
            </a:fld>
            <a:endParaRPr lang="en-US" alt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685373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pPr>
              <a:defRPr/>
            </a:pPr>
            <a:fld id="{76B7C238-E4FF-4BBF-9D0F-7FB5DC74204E}" type="slidenum">
              <a:rPr lang="en-US" altLang="en-US" smtClean="0"/>
              <a:pPr>
                <a:defRPr/>
              </a:pPr>
              <a:t>‹#›</a:t>
            </a:fld>
            <a:endParaRPr lang="en-US" alt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44557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1781683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97489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2337187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765368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075243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80396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pPr>
              <a:defRPr/>
            </a:pPr>
            <a:fld id="{76B7C238-E4FF-4BBF-9D0F-7FB5DC74204E}" type="slidenum">
              <a:rPr lang="en-US" altLang="en-US" smtClean="0"/>
              <a:pPr>
                <a:defRPr/>
              </a:pPr>
              <a:t>‹#›</a:t>
            </a:fld>
            <a:endParaRPr lang="en-US" alt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2773192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70841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23316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059163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197006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25244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714111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2165386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pPr>
              <a:defRPr/>
            </a:pPr>
            <a:fld id="{76B7C238-E4FF-4BBF-9D0F-7FB5DC74204E}" type="slidenum">
              <a:rPr lang="en-US" altLang="en-US" smtClean="0"/>
              <a:pPr>
                <a:defRPr/>
              </a:pPr>
              <a:t>‹#›</a:t>
            </a:fld>
            <a:endParaRPr lang="en-US" alt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2137799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3716551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6B7C238-E4FF-4BBF-9D0F-7FB5DC74204E}" type="slidenum">
              <a:rPr lang="en-US" altLang="en-US" smtClean="0"/>
              <a:pPr>
                <a:defRPr/>
              </a:pPr>
              <a:t>‹#›</a:t>
            </a:fld>
            <a:endParaRPr lang="en-US" alt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684668564"/>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60206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Chapter #: Title of Chapter</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Calibri Light" panose="020F030202020403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65265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26269" y="191691"/>
            <a:ext cx="7891463" cy="457200"/>
          </a:xfrm>
        </p:spPr>
        <p:txBody>
          <a:bodyPr/>
          <a:lstStyle/>
          <a:p>
            <a:r>
              <a:rPr lang="en-US"/>
              <a:t>Click to edit Master title style</a:t>
            </a:r>
          </a:p>
        </p:txBody>
      </p:sp>
      <p:sp>
        <p:nvSpPr>
          <p:cNvPr id="6" name="Content Placeholder 2"/>
          <p:cNvSpPr>
            <a:spLocks noGrp="1"/>
          </p:cNvSpPr>
          <p:nvPr>
            <p:ph idx="1"/>
          </p:nvPr>
        </p:nvSpPr>
        <p:spPr>
          <a:xfrm>
            <a:off x="626269" y="929879"/>
            <a:ext cx="7891463" cy="363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pPr>
              <a:defRPr/>
            </a:pPr>
            <a:fld id="{DC2CE341-E81F-45BC-B888-4604E3D07E59}" type="slidenum">
              <a:rPr lang="en-US" altLang="en-US"/>
              <a:pPr>
                <a:defRPr/>
              </a:pPr>
              <a:t>‹#›</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94396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Slide Number Placeholder 2"/>
          <p:cNvSpPr>
            <a:spLocks noGrp="1"/>
          </p:cNvSpPr>
          <p:nvPr>
            <p:ph type="sldNum" sz="quarter" idx="10"/>
            <p:custDataLst>
              <p:tags r:id="rId2"/>
            </p:custDataLst>
          </p:nvPr>
        </p:nvSpPr>
        <p:spPr/>
        <p:txBody>
          <a:bodyPr/>
          <a:lstStyle>
            <a:lvl1pPr>
              <a:defRPr smtClean="0"/>
            </a:lvl1pPr>
          </a:lstStyle>
          <a:p>
            <a:pPr>
              <a:defRPr/>
            </a:pPr>
            <a:fld id="{0FCC491A-920F-409C-B4F4-C466A95B416B}" type="slidenum">
              <a:rPr lang="en-US" altLang="en-US"/>
              <a:pPr>
                <a:defRPr/>
              </a:pPr>
              <a:t>‹#›</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37191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custDataLst>
              <p:tags r:id="rId3"/>
            </p:custDataLst>
          </p:nvPr>
        </p:nvSpPr>
        <p:spPr/>
        <p:txBody>
          <a:bodyPr/>
          <a:lstStyle/>
          <a:p>
            <a:fld id="{414727CB-42E8-4873-853D-A0513E518BD3}" type="slidenum">
              <a:rPr lang="en-US" smtClean="0"/>
              <a:t>‹#›</a:t>
            </a:fld>
            <a:endParaRPr lang="en-US"/>
          </a:p>
        </p:txBody>
      </p:sp>
    </p:spTree>
    <p:extLst>
      <p:ext uri="{BB962C8B-B14F-4D97-AF65-F5344CB8AC3E}">
        <p14:creationId xmlns:p14="http://schemas.microsoft.com/office/powerpoint/2010/main" val="1546142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23602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390281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31561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3961347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545626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339792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040438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42288065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EEFBCF64-6C9D-41C3-948A-3BE49AADA32D}"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7782913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EEFBCF64-6C9D-41C3-948A-3BE49AADA32D}"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42302377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33630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6539259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173536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052296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679987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536792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3922628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EEFBCF64-6C9D-41C3-948A-3BE49AADA32D}" type="slidenum">
              <a:rPr lang="en-US" smtClean="0"/>
              <a:t>‹#›</a:t>
            </a:fld>
            <a:endParaRPr 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41565053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1925331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BCF64-6C9D-41C3-948A-3BE49AADA32D}" type="slidenum">
              <a:rPr lang="en-US" smtClean="0"/>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3343243765"/>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380845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033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6389693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AF8525D4-5360-43E0-9BAF-BEC4CF8AE538}" type="slidenum">
              <a:rPr lang="pt-PT" smtClean="0"/>
              <a:t>‹#›</a:t>
            </a:fld>
            <a:endParaRPr lang="pt-PT"/>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11378020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AF8525D4-5360-43E0-9BAF-BEC4CF8AE538}" type="slidenum">
              <a:rPr lang="pt-PT" smtClean="0"/>
              <a:t>‹#›</a:t>
            </a:fld>
            <a:endParaRPr lang="pt-PT"/>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7163634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33022092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2623970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33412727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17578811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12240639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AF8525D4-5360-43E0-9BAF-BEC4CF8AE538}" type="slidenum">
              <a:rPr lang="pt-PT" smtClean="0"/>
              <a:t>‹#›</a:t>
            </a:fld>
            <a:endParaRPr lang="pt-PT"/>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938634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AF8525D4-5360-43E0-9BAF-BEC4CF8AE538}" type="slidenum">
              <a:rPr lang="pt-PT" smtClean="0"/>
              <a:t>‹#›</a:t>
            </a:fld>
            <a:endParaRPr lang="pt-PT"/>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46869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731492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95897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5963073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5294314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586654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22950704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21541998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AF8525D4-5360-43E0-9BAF-BEC4CF8AE538}" type="slidenum">
              <a:rPr lang="pt-PT" smtClean="0"/>
              <a:t>‹#›</a:t>
            </a:fld>
            <a:endParaRPr lang="pt-PT"/>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12768404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10346903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F8525D4-5360-43E0-9BAF-BEC4CF8AE538}" type="slidenum">
              <a:rPr lang="pt-PT" smtClean="0"/>
              <a:t>‹#›</a:t>
            </a:fld>
            <a:endParaRPr lang="pt-PT"/>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1507332359"/>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6973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94049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223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3_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
        <p:nvSpPr>
          <p:cNvPr id="6"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bg1"/>
                </a:solidFill>
              </a:defRPr>
            </a:lvl1pPr>
          </a:lstStyle>
          <a:p>
            <a:r>
              <a:rPr lang="en-US"/>
              <a:t>Click to Edit Title</a:t>
            </a:r>
          </a:p>
        </p:txBody>
      </p:sp>
      <p:sp>
        <p:nvSpPr>
          <p:cNvPr id="7" name="Text Placeholder 2"/>
          <p:cNvSpPr>
            <a:spLocks noGrp="1"/>
          </p:cNvSpPr>
          <p:nvPr>
            <p:ph type="body" sz="quarter" idx="13" hasCustomPrompt="1"/>
          </p:nvPr>
        </p:nvSpPr>
        <p:spPr>
          <a:xfrm flipH="1">
            <a:off x="626364" y="698736"/>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60000"/>
                    <a:lumOff val="40000"/>
                  </a:schemeClr>
                </a:solidFill>
                <a:latin typeface="+mj-lt"/>
              </a:defRPr>
            </a:lvl1pPr>
          </a:lstStyle>
          <a:p>
            <a:pPr lvl="0"/>
            <a:r>
              <a:rPr lang="en-US"/>
              <a:t>Click to edit subtitle</a:t>
            </a:r>
          </a:p>
        </p:txBody>
      </p:sp>
    </p:spTree>
    <p:extLst>
      <p:ext uri="{BB962C8B-B14F-4D97-AF65-F5344CB8AC3E}">
        <p14:creationId xmlns:p14="http://schemas.microsoft.com/office/powerpoint/2010/main" val="38393993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SAS - Title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8A331EB9-48C7-4561-8B26-AED872BA83A1}"/>
              </a:ext>
            </a:extLst>
          </p:cNvPr>
          <p:cNvSpPr>
            <a:spLocks noGrp="1"/>
          </p:cNvSpPr>
          <p:nvPr>
            <p:ph type="sldNum" sz="quarter" idx="14"/>
          </p:nvPr>
        </p:nvSpPr>
        <p:spPr>
          <a:xfrm>
            <a:off x="4114800" y="4690030"/>
            <a:ext cx="914400" cy="230832"/>
          </a:xfrm>
        </p:spPr>
        <p:txBody>
          <a:bodyPr/>
          <a:lstStyle/>
          <a:p>
            <a:fld id="{4976208B-6111-490B-8CEC-FFB249DB2100}" type="slidenum">
              <a:rPr lang="en-US" smtClean="0"/>
              <a:pPr/>
              <a:t>‹#›</a:t>
            </a:fld>
            <a:endParaRPr lang="en-US"/>
          </a:p>
        </p:txBody>
      </p:sp>
      <p:sp>
        <p:nvSpPr>
          <p:cNvPr id="4" name="Footer Placeholder 1">
            <a:extLst>
              <a:ext uri="{FF2B5EF4-FFF2-40B4-BE49-F238E27FC236}">
                <a16:creationId xmlns:a16="http://schemas.microsoft.com/office/drawing/2014/main" id="{714D8F91-BE33-4F60-9E5E-A3230616B28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274313" eaLnBrk="0" hangingPunct="0">
              <a:defRPr/>
            </a:pPr>
            <a:endParaRPr lang="en-US" sz="500" kern="300" spc="5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13969406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570870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AS - Title Only - Blue">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a:xfrm>
            <a:off x="4114800" y="4754880"/>
            <a:ext cx="914400" cy="230832"/>
          </a:xfrm>
          <a:prstGeom prst="rect">
            <a:avLst/>
          </a:prstGeom>
        </p:spPr>
        <p:txBody>
          <a:bodyPr/>
          <a:lstStyle/>
          <a:p>
            <a:fld id="{4976208B-6111-490B-8CEC-FFB249DB2100}" type="slidenum">
              <a:rPr lang="en-US" smtClean="0"/>
              <a:pPr/>
              <a:t>‹#›</a:t>
            </a:fld>
            <a:endParaRPr lang="en-US"/>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a:t>Click to Edit Title</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402597166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457200"/>
          </a:xfrm>
        </p:spPr>
        <p:txBody>
          <a:bodyPr anchor="ctr" anchorCtr="0">
            <a:noAutofit/>
          </a:bodyPr>
          <a:lstStyle>
            <a:lvl1pPr algn="ctr">
              <a:defRPr sz="2400" baseline="0">
                <a:solidFill>
                  <a:schemeClr val="tx2"/>
                </a:solidFill>
                <a:latin typeface="Avenir Next Cyr W04 Light" panose="020B0403020202020204" pitchFamily="34" charset="0"/>
              </a:defRPr>
            </a:lvl1pPr>
          </a:lstStyle>
          <a:p>
            <a:r>
              <a:rPr lang="en-US"/>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7483753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8997310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7371517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57792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theme" Target="../theme/theme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7.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pn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ags" Target="../tags/tag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ags" Target="../tags/tag47.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theme" Target="../theme/theme9.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21.sv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20.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4"/>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2010F-8301-433C-B0B4-B249A9403DAC}"/>
              </a:ext>
            </a:extLst>
          </p:cNvPr>
          <p:cNvSpPr/>
          <p:nvPr/>
        </p:nvSpPr>
        <p:spPr>
          <a:xfrm>
            <a:off x="0" y="4650624"/>
            <a:ext cx="9144000"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
        <p:nvSpPr>
          <p:cNvPr id="50" name="TextBox 3">
            <a:extLst>
              <a:ext uri="{FF2B5EF4-FFF2-40B4-BE49-F238E27FC236}">
                <a16:creationId xmlns:a16="http://schemas.microsoft.com/office/drawing/2014/main" id="{C88B77EA-AF9E-4DC9-A94D-E41E58552877}"/>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a:solidFill>
                  <a:schemeClr val="bg1"/>
                </a:solidFill>
                <a:latin typeface="+mn-lt"/>
                <a:cs typeface="Arial" pitchFamily="34" charset="0"/>
              </a:rPr>
              <a:t>CONFIDENTIAL  •  DO NOT DISCLOSE</a:t>
            </a:r>
          </a:p>
        </p:txBody>
      </p:sp>
    </p:spTree>
    <p:custDataLst>
      <p:tags r:id="rId14"/>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pPr>
              <a:defRPr/>
            </a:pPr>
            <a:fld id="{76B7C238-E4FF-4BBF-9D0F-7FB5DC74204E}" type="slidenum">
              <a:rPr lang="en-US" altLang="en-US" smtClean="0"/>
              <a:pPr>
                <a:defRPr/>
              </a:pPr>
              <a:t>‹#›</a:t>
            </a:fld>
            <a:endParaRPr lang="en-US" alt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28429557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3" r:id="rId23"/>
    <p:sldLayoutId id="2147483824" r:id="rId24"/>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EEFBCF64-6C9D-41C3-948A-3BE49AADA32D}" type="slidenum">
              <a:rPr lang="en-US" smtClean="0"/>
              <a:t>‹#›</a:t>
            </a:fld>
            <a:endParaRPr 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69856293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guide id="10"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AF8525D4-5360-43E0-9BAF-BEC4CF8AE538}" type="slidenum">
              <a:rPr lang="pt-PT" smtClean="0"/>
              <a:t>‹#›</a:t>
            </a:fld>
            <a:endParaRPr lang="pt-PT"/>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62493932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5" r:id="rId23"/>
    <p:sldLayoutId id="2147483896" r:id="rId24"/>
    <p:sldLayoutId id="2147483897" r:id="rId25"/>
    <p:sldLayoutId id="2147483898" r:id="rId26"/>
    <p:sldLayoutId id="2147483899" r:id="rId27"/>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EEFBCF64-6C9D-41C3-948A-3BE49AADA32D}" type="slidenum">
              <a:rPr lang="en-US" smtClean="0"/>
              <a:t>‹#›</a:t>
            </a:fld>
            <a:endParaRPr 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298217822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guide id="10"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4"/>
    </p:custDataLst>
    <p:extLst>
      <p:ext uri="{BB962C8B-B14F-4D97-AF65-F5344CB8AC3E}">
        <p14:creationId xmlns:p14="http://schemas.microsoft.com/office/powerpoint/2010/main" val="1635954945"/>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FDF4B-A901-7FFA-72F1-98C81CEDDD1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0224F4-2529-1178-04AD-274D9A9B483D}"/>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4E100-FB4D-BEE6-5BD5-772494F87D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D89AC6B-07DB-0C4F-BAB6-09E44D18292D}" type="datetimeFigureOut">
              <a:rPr lang="en-US" smtClean="0"/>
              <a:t>12/6/2023</a:t>
            </a:fld>
            <a:endParaRPr lang="en-US"/>
          </a:p>
        </p:txBody>
      </p:sp>
      <p:sp>
        <p:nvSpPr>
          <p:cNvPr id="5" name="Footer Placeholder 4">
            <a:extLst>
              <a:ext uri="{FF2B5EF4-FFF2-40B4-BE49-F238E27FC236}">
                <a16:creationId xmlns:a16="http://schemas.microsoft.com/office/drawing/2014/main" id="{8C088AE4-F5E5-C418-B87F-43EB9C88678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C3767-6CA2-339A-8F11-D5CD61F1FF0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D9C475-D297-DF4D-9812-D86B13F5ED3C}" type="slidenum">
              <a:rPr lang="en-US" smtClean="0"/>
              <a:t>‹#›</a:t>
            </a:fld>
            <a:endParaRPr lang="en-US"/>
          </a:p>
        </p:txBody>
      </p:sp>
    </p:spTree>
    <p:extLst>
      <p:ext uri="{BB962C8B-B14F-4D97-AF65-F5344CB8AC3E}">
        <p14:creationId xmlns:p14="http://schemas.microsoft.com/office/powerpoint/2010/main" val="373887962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6" r:id="rId19"/>
    <p:sldLayoutId id="2147483958" r:id="rId20"/>
    <p:sldLayoutId id="2147483959" r:id="rId21"/>
    <p:sldLayoutId id="2147483960" r:id="rId22"/>
    <p:sldLayoutId id="2147483961" r:id="rId23"/>
    <p:sldLayoutId id="2147483962" r:id="rId24"/>
    <p:sldLayoutId id="2147483963" r:id="rId25"/>
    <p:sldLayoutId id="2147483964" r:id="rId26"/>
    <p:sldLayoutId id="2147483966" r:id="rId27"/>
    <p:sldLayoutId id="2147483970" r:id="rId28"/>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
        <p:nvSpPr>
          <p:cNvPr id="3" name="Text Placeholder 2"/>
          <p:cNvSpPr>
            <a:spLocks noGrp="1"/>
          </p:cNvSpPr>
          <p:nvPr>
            <p:ph type="body" idx="1"/>
          </p:nvPr>
        </p:nvSpPr>
        <p:spPr>
          <a:xfrm>
            <a:off x="626216" y="1551169"/>
            <a:ext cx="7886700" cy="3081554"/>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566946"/>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413080" y="4758272"/>
            <a:ext cx="556406" cy="230961"/>
          </a:xfrm>
          <a:prstGeom prst="rect">
            <a:avLst/>
          </a:prstGeom>
        </p:spPr>
      </p:pic>
    </p:spTree>
    <p:custDataLst>
      <p:tags r:id="rId18"/>
    </p:custDataLst>
    <p:extLst>
      <p:ext uri="{BB962C8B-B14F-4D97-AF65-F5344CB8AC3E}">
        <p14:creationId xmlns:p14="http://schemas.microsoft.com/office/powerpoint/2010/main" val="1997424646"/>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35" rtl="0" eaLnBrk="1" latinLnBrk="0" hangingPunct="1">
        <a:lnSpc>
          <a:spcPct val="90000"/>
        </a:lnSpc>
        <a:spcBef>
          <a:spcPct val="0"/>
        </a:spcBef>
        <a:buNone/>
        <a:defRPr sz="2801" b="1" i="0" kern="1200">
          <a:solidFill>
            <a:schemeClr val="accent5"/>
          </a:solidFill>
          <a:latin typeface="Anova Bold" panose="020B0503020203020204" pitchFamily="34" charset="0"/>
          <a:ea typeface="+mj-ea"/>
          <a:cs typeface="+mj-cs"/>
        </a:defRPr>
      </a:lvl1pPr>
    </p:titleStyle>
    <p:bodyStyle>
      <a:lvl1pPr marL="182889" indent="-182889" algn="l" defTabSz="685835" rtl="0" eaLnBrk="1" latinLnBrk="0" hangingPunct="1">
        <a:lnSpc>
          <a:spcPct val="85000"/>
        </a:lnSpc>
        <a:spcBef>
          <a:spcPts val="800"/>
        </a:spcBef>
        <a:buClr>
          <a:schemeClr val="accent5"/>
        </a:buClr>
        <a:buFont typeface="Arial" panose="020B0604020202020204" pitchFamily="34" charset="0"/>
        <a:buChar char="•"/>
        <a:defRPr sz="1800" b="0" i="0" kern="1200">
          <a:solidFill>
            <a:schemeClr val="accent4"/>
          </a:solidFill>
          <a:latin typeface="+mn-lt"/>
          <a:ea typeface="+mn-ea"/>
          <a:cs typeface="+mn-cs"/>
        </a:defRPr>
      </a:lvl1pPr>
      <a:lvl2pPr marL="365778" indent="-182889" algn="l" defTabSz="685835"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accent4"/>
          </a:solidFill>
          <a:latin typeface="+mn-lt"/>
          <a:ea typeface="+mn-ea"/>
          <a:cs typeface="+mn-cs"/>
        </a:defRPr>
      </a:lvl2pPr>
      <a:lvl3pPr marL="548668" indent="-182889" algn="l" defTabSz="685835" rtl="0" eaLnBrk="1" latinLnBrk="0" hangingPunct="1">
        <a:lnSpc>
          <a:spcPct val="85000"/>
        </a:lnSpc>
        <a:spcBef>
          <a:spcPts val="800"/>
        </a:spcBef>
        <a:buClr>
          <a:schemeClr val="accent5"/>
        </a:buClr>
        <a:buFont typeface="Arial" panose="020B0604020202020204" pitchFamily="34" charset="0"/>
        <a:buChar char="•"/>
        <a:defRPr sz="1200" b="0" i="0" kern="1200">
          <a:solidFill>
            <a:schemeClr val="accent4"/>
          </a:solidFill>
          <a:latin typeface="+mn-lt"/>
          <a:ea typeface="+mn-ea"/>
          <a:cs typeface="+mn-cs"/>
        </a:defRPr>
      </a:lvl3pPr>
      <a:lvl4pPr marL="1200210" indent="-171458" algn="l" defTabSz="685835"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127" indent="-171458" algn="l" defTabSz="685835"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6045"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62"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78"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96"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35" rtl="0" eaLnBrk="1" latinLnBrk="0" hangingPunct="1">
        <a:defRPr sz="1350" kern="1200">
          <a:solidFill>
            <a:schemeClr val="tx1"/>
          </a:solidFill>
          <a:latin typeface="+mn-lt"/>
          <a:ea typeface="+mn-ea"/>
          <a:cs typeface="+mn-cs"/>
        </a:defRPr>
      </a:lvl1pPr>
      <a:lvl2pPr marL="342917" algn="l" defTabSz="685835" rtl="0" eaLnBrk="1" latinLnBrk="0" hangingPunct="1">
        <a:defRPr sz="1350" kern="1200">
          <a:solidFill>
            <a:schemeClr val="tx1"/>
          </a:solidFill>
          <a:latin typeface="+mn-lt"/>
          <a:ea typeface="+mn-ea"/>
          <a:cs typeface="+mn-cs"/>
        </a:defRPr>
      </a:lvl2pPr>
      <a:lvl3pPr marL="685835" algn="l" defTabSz="685835" rtl="0" eaLnBrk="1" latinLnBrk="0" hangingPunct="1">
        <a:defRPr sz="1350" kern="1200">
          <a:solidFill>
            <a:schemeClr val="tx1"/>
          </a:solidFill>
          <a:latin typeface="+mn-lt"/>
          <a:ea typeface="+mn-ea"/>
          <a:cs typeface="+mn-cs"/>
        </a:defRPr>
      </a:lvl3pPr>
      <a:lvl4pPr marL="1028752" algn="l" defTabSz="685835" rtl="0" eaLnBrk="1" latinLnBrk="0" hangingPunct="1">
        <a:defRPr sz="1350" kern="1200">
          <a:solidFill>
            <a:schemeClr val="tx1"/>
          </a:solidFill>
          <a:latin typeface="+mn-lt"/>
          <a:ea typeface="+mn-ea"/>
          <a:cs typeface="+mn-cs"/>
        </a:defRPr>
      </a:lvl4pPr>
      <a:lvl5pPr marL="1371668" algn="l" defTabSz="685835" rtl="0" eaLnBrk="1" latinLnBrk="0" hangingPunct="1">
        <a:defRPr sz="1350" kern="1200">
          <a:solidFill>
            <a:schemeClr val="tx1"/>
          </a:solidFill>
          <a:latin typeface="+mn-lt"/>
          <a:ea typeface="+mn-ea"/>
          <a:cs typeface="+mn-cs"/>
        </a:defRPr>
      </a:lvl5pPr>
      <a:lvl6pPr marL="1714586" algn="l" defTabSz="685835" rtl="0" eaLnBrk="1" latinLnBrk="0" hangingPunct="1">
        <a:defRPr sz="1350" kern="1200">
          <a:solidFill>
            <a:schemeClr val="tx1"/>
          </a:solidFill>
          <a:latin typeface="+mn-lt"/>
          <a:ea typeface="+mn-ea"/>
          <a:cs typeface="+mn-cs"/>
        </a:defRPr>
      </a:lvl6pPr>
      <a:lvl7pPr marL="2057503" algn="l" defTabSz="685835" rtl="0" eaLnBrk="1" latinLnBrk="0" hangingPunct="1">
        <a:defRPr sz="1350" kern="1200">
          <a:solidFill>
            <a:schemeClr val="tx1"/>
          </a:solidFill>
          <a:latin typeface="+mn-lt"/>
          <a:ea typeface="+mn-ea"/>
          <a:cs typeface="+mn-cs"/>
        </a:defRPr>
      </a:lvl7pPr>
      <a:lvl8pPr marL="2400420" algn="l" defTabSz="685835" rtl="0" eaLnBrk="1" latinLnBrk="0" hangingPunct="1">
        <a:defRPr sz="1350" kern="1200">
          <a:solidFill>
            <a:schemeClr val="tx1"/>
          </a:solidFill>
          <a:latin typeface="+mn-lt"/>
          <a:ea typeface="+mn-ea"/>
          <a:cs typeface="+mn-cs"/>
        </a:defRPr>
      </a:lvl8pPr>
      <a:lvl9pPr marL="2743337" algn="l" defTabSz="6858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3.png"/><Relationship Id="rId2" Type="http://schemas.openxmlformats.org/officeDocument/2006/relationships/slideLayout" Target="../slideLayouts/slideLayout140.xml"/><Relationship Id="rId1" Type="http://schemas.openxmlformats.org/officeDocument/2006/relationships/tags" Target="../tags/tag6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3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1.xml"/><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55.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5B5D1-BFC5-1662-F66C-125FB4987DBE}"/>
              </a:ext>
            </a:extLst>
          </p:cNvPr>
          <p:cNvSpPr>
            <a:spLocks noGrp="1"/>
          </p:cNvSpPr>
          <p:nvPr>
            <p:ph type="title"/>
          </p:nvPr>
        </p:nvSpPr>
        <p:spPr>
          <a:xfrm>
            <a:off x="623887" y="1501973"/>
            <a:ext cx="7886700" cy="2139553"/>
          </a:xfrm>
        </p:spPr>
        <p:txBody>
          <a:bodyPr>
            <a:normAutofit/>
          </a:bodyPr>
          <a:lstStyle/>
          <a:p>
            <a:r>
              <a:rPr lang="en-US" sz="4050" b="1" dirty="0">
                <a:latin typeface="avenir-light"/>
              </a:rPr>
              <a:t>Empowering your Skills with Viya for Learners</a:t>
            </a:r>
            <a:endParaRPr lang="en-US" sz="4050" dirty="0"/>
          </a:p>
        </p:txBody>
      </p:sp>
      <p:sp>
        <p:nvSpPr>
          <p:cNvPr id="2" name="Text Placeholder 1">
            <a:extLst>
              <a:ext uri="{FF2B5EF4-FFF2-40B4-BE49-F238E27FC236}">
                <a16:creationId xmlns:a16="http://schemas.microsoft.com/office/drawing/2014/main" id="{8A922E20-F83F-47CA-BD3B-A363F79934CB}"/>
              </a:ext>
            </a:extLst>
          </p:cNvPr>
          <p:cNvSpPr>
            <a:spLocks noGrp="1"/>
          </p:cNvSpPr>
          <p:nvPr>
            <p:ph type="body" idx="1"/>
          </p:nvPr>
        </p:nvSpPr>
        <p:spPr>
          <a:xfrm>
            <a:off x="623887" y="3744686"/>
            <a:ext cx="7886700" cy="822552"/>
          </a:xfrm>
        </p:spPr>
        <p:txBody>
          <a:bodyPr/>
          <a:lstStyle/>
          <a:p>
            <a:endParaRPr lang="en-US" dirty="0"/>
          </a:p>
        </p:txBody>
      </p:sp>
    </p:spTree>
    <p:extLst>
      <p:ext uri="{BB962C8B-B14F-4D97-AF65-F5344CB8AC3E}">
        <p14:creationId xmlns:p14="http://schemas.microsoft.com/office/powerpoint/2010/main" val="169700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BA935F-9972-4888-A3D2-C6F3EC41EF44}"/>
              </a:ext>
            </a:extLst>
          </p:cNvPr>
          <p:cNvSpPr>
            <a:spLocks noGrp="1"/>
          </p:cNvSpPr>
          <p:nvPr>
            <p:ph sz="half" idx="4294967295"/>
          </p:nvPr>
        </p:nvSpPr>
        <p:spPr>
          <a:xfrm>
            <a:off x="0" y="3638550"/>
            <a:ext cx="2282825" cy="1284288"/>
          </a:xfrm>
        </p:spPr>
        <p:txBody>
          <a:bodyPr vert="horz" lIns="91440" tIns="45720" rIns="91440" bIns="45720" rtlCol="0" anchor="ctr" anchorCtr="0">
            <a:normAutofit fontScale="55000" lnSpcReduction="20000"/>
          </a:bodyPr>
          <a:lstStyle/>
          <a:p>
            <a:pPr marL="290506" indent="-290506">
              <a:spcAft>
                <a:spcPts val="800"/>
              </a:spcAft>
              <a:buClr>
                <a:schemeClr val="accent3"/>
              </a:buClr>
              <a:buFont typeface="Wingdings" panose="05000000000000000000" pitchFamily="2" charset="2"/>
              <a:buChar char="þ"/>
            </a:pPr>
            <a:r>
              <a:rPr lang="en-US">
                <a:solidFill>
                  <a:schemeClr val="tx1"/>
                </a:solidFill>
              </a:rPr>
              <a:t>Instructional materials for course development</a:t>
            </a:r>
          </a:p>
          <a:p>
            <a:pPr marL="290506" indent="-290506">
              <a:spcAft>
                <a:spcPts val="800"/>
              </a:spcAft>
              <a:buClr>
                <a:schemeClr val="accent3"/>
              </a:buClr>
              <a:buFont typeface="Wingdings" panose="05000000000000000000" pitchFamily="2" charset="2"/>
              <a:buChar char="þ"/>
            </a:pPr>
            <a:r>
              <a:rPr lang="en-US">
                <a:solidFill>
                  <a:schemeClr val="tx1"/>
                </a:solidFill>
              </a:rPr>
              <a:t>E-learning and educator workshops</a:t>
            </a:r>
          </a:p>
          <a:p>
            <a:pPr marL="290506" indent="-290506">
              <a:spcAft>
                <a:spcPts val="800"/>
              </a:spcAft>
              <a:buClr>
                <a:schemeClr val="accent3"/>
              </a:buClr>
              <a:buFont typeface="Wingdings" panose="05000000000000000000" pitchFamily="2" charset="2"/>
              <a:buChar char="þ"/>
            </a:pPr>
            <a:r>
              <a:rPr lang="en-US">
                <a:solidFill>
                  <a:schemeClr val="tx1"/>
                </a:solidFill>
              </a:rPr>
              <a:t>Certification preparation and discount</a:t>
            </a:r>
          </a:p>
        </p:txBody>
      </p:sp>
      <p:sp>
        <p:nvSpPr>
          <p:cNvPr id="16" name="Title 1">
            <a:extLst>
              <a:ext uri="{FF2B5EF4-FFF2-40B4-BE49-F238E27FC236}">
                <a16:creationId xmlns:a16="http://schemas.microsoft.com/office/drawing/2014/main" id="{6786DD80-87D9-4144-A2FD-1EE33A146C1E}"/>
              </a:ext>
            </a:extLst>
          </p:cNvPr>
          <p:cNvSpPr txBox="1">
            <a:spLocks/>
          </p:cNvSpPr>
          <p:nvPr/>
        </p:nvSpPr>
        <p:spPr>
          <a:xfrm>
            <a:off x="628650" y="273844"/>
            <a:ext cx="7886700" cy="457200"/>
          </a:xfrm>
          <a:prstGeom prst="rect">
            <a:avLst/>
          </a:prstGeom>
        </p:spPr>
        <p:txBody>
          <a:bodyPr>
            <a:normAutofit fontScale="97500" lnSpcReduction="10000"/>
          </a:bodyPr>
          <a:lst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a:lstStyle>
          <a:p>
            <a:pPr defTabSz="685749">
              <a:defRPr/>
            </a:pPr>
            <a:r>
              <a:rPr lang="en-US">
                <a:solidFill>
                  <a:schemeClr val="tx2"/>
                </a:solidFill>
              </a:rPr>
              <a:t>SAS® Educator Portal &amp; Skill Builder for Students</a:t>
            </a:r>
            <a:endParaRPr lang="en-US" b="0">
              <a:solidFill>
                <a:schemeClr val="tx2"/>
              </a:solidFill>
            </a:endParaRPr>
          </a:p>
        </p:txBody>
      </p:sp>
      <p:grpSp>
        <p:nvGrpSpPr>
          <p:cNvPr id="8" name="Group 7">
            <a:extLst>
              <a:ext uri="{FF2B5EF4-FFF2-40B4-BE49-F238E27FC236}">
                <a16:creationId xmlns:a16="http://schemas.microsoft.com/office/drawing/2014/main" id="{2F2B960A-0689-434B-83D9-62C6113CC6C4}"/>
              </a:ext>
            </a:extLst>
          </p:cNvPr>
          <p:cNvGrpSpPr/>
          <p:nvPr/>
        </p:nvGrpSpPr>
        <p:grpSpPr>
          <a:xfrm>
            <a:off x="385974" y="890671"/>
            <a:ext cx="3477593" cy="2662874"/>
            <a:chOff x="249513" y="1579544"/>
            <a:chExt cx="4155801" cy="3017520"/>
          </a:xfrm>
        </p:grpSpPr>
        <p:pic>
          <p:nvPicPr>
            <p:cNvPr id="9" name="Picture 8">
              <a:extLst>
                <a:ext uri="{FF2B5EF4-FFF2-40B4-BE49-F238E27FC236}">
                  <a16:creationId xmlns:a16="http://schemas.microsoft.com/office/drawing/2014/main" id="{FE0C047C-DCDA-C447-B469-70A68F1F9FC0}"/>
                </a:ext>
              </a:extLst>
            </p:cNvPr>
            <p:cNvPicPr>
              <a:picLocks noChangeAspect="1"/>
            </p:cNvPicPr>
            <p:nvPr/>
          </p:nvPicPr>
          <p:blipFill rotWithShape="1">
            <a:blip r:embed="rId3">
              <a:extLst>
                <a:ext uri="{28A0092B-C50C-407E-A947-70E740481C1C}">
                  <a14:useLocalDpi xmlns:a14="http://schemas.microsoft.com/office/drawing/2010/main" val="0"/>
                </a:ext>
              </a:extLst>
            </a:blip>
            <a:srcRect l="9038" r="9223" b="18523"/>
            <a:stretch/>
          </p:blipFill>
          <p:spPr>
            <a:xfrm>
              <a:off x="331309" y="1716704"/>
              <a:ext cx="3986249" cy="2235094"/>
            </a:xfrm>
            <a:prstGeom prst="rect">
              <a:avLst/>
            </a:prstGeom>
          </p:spPr>
        </p:pic>
        <p:pic>
          <p:nvPicPr>
            <p:cNvPr id="10" name="Picture 9">
              <a:extLst>
                <a:ext uri="{FF2B5EF4-FFF2-40B4-BE49-F238E27FC236}">
                  <a16:creationId xmlns:a16="http://schemas.microsoft.com/office/drawing/2014/main" id="{E06A9EF4-25E4-994C-A306-00B4B6CB68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9513" y="1579544"/>
              <a:ext cx="4155801" cy="3017520"/>
            </a:xfrm>
            <a:prstGeom prst="rect">
              <a:avLst/>
            </a:prstGeom>
            <a:noFill/>
          </p:spPr>
        </p:pic>
      </p:grpSp>
      <p:grpSp>
        <p:nvGrpSpPr>
          <p:cNvPr id="11" name="Group 10">
            <a:extLst>
              <a:ext uri="{FF2B5EF4-FFF2-40B4-BE49-F238E27FC236}">
                <a16:creationId xmlns:a16="http://schemas.microsoft.com/office/drawing/2014/main" id="{BFC53DF3-1C11-493D-991A-5222166201ED}"/>
              </a:ext>
            </a:extLst>
          </p:cNvPr>
          <p:cNvGrpSpPr/>
          <p:nvPr/>
        </p:nvGrpSpPr>
        <p:grpSpPr>
          <a:xfrm>
            <a:off x="5082922" y="890672"/>
            <a:ext cx="3541070" cy="2662873"/>
            <a:chOff x="5466522" y="1711887"/>
            <a:chExt cx="6178939" cy="4255273"/>
          </a:xfrm>
        </p:grpSpPr>
        <p:pic>
          <p:nvPicPr>
            <p:cNvPr id="12" name="Picture 11" descr="A computer screen with a white background&#10;&#10;Description automatically generated with low confidence">
              <a:extLst>
                <a:ext uri="{FF2B5EF4-FFF2-40B4-BE49-F238E27FC236}">
                  <a16:creationId xmlns:a16="http://schemas.microsoft.com/office/drawing/2014/main" id="{93C60F52-F579-4283-91DB-C1EC7BA689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6522" y="1711887"/>
              <a:ext cx="6178939" cy="4255273"/>
            </a:xfrm>
            <a:prstGeom prst="rect">
              <a:avLst/>
            </a:prstGeom>
            <a:noFill/>
          </p:spPr>
        </p:pic>
        <p:pic>
          <p:nvPicPr>
            <p:cNvPr id="13" name="Picture 12" descr="Graphical user interface, application&#10;&#10;Description automatically generated">
              <a:extLst>
                <a:ext uri="{FF2B5EF4-FFF2-40B4-BE49-F238E27FC236}">
                  <a16:creationId xmlns:a16="http://schemas.microsoft.com/office/drawing/2014/main" id="{F8C308D8-D4B9-4C6D-A1B4-EA20E00AFAE3}"/>
                </a:ext>
              </a:extLst>
            </p:cNvPr>
            <p:cNvPicPr>
              <a:picLocks noChangeAspect="1"/>
            </p:cNvPicPr>
            <p:nvPr/>
          </p:nvPicPr>
          <p:blipFill>
            <a:blip r:embed="rId6"/>
            <a:stretch>
              <a:fillRect/>
            </a:stretch>
          </p:blipFill>
          <p:spPr>
            <a:xfrm>
              <a:off x="5552661" y="1865845"/>
              <a:ext cx="6012069" cy="3336136"/>
            </a:xfrm>
            <a:prstGeom prst="rect">
              <a:avLst/>
            </a:prstGeom>
          </p:spPr>
        </p:pic>
      </p:grpSp>
      <p:sp>
        <p:nvSpPr>
          <p:cNvPr id="14" name="Content Placeholder 6">
            <a:extLst>
              <a:ext uri="{FF2B5EF4-FFF2-40B4-BE49-F238E27FC236}">
                <a16:creationId xmlns:a16="http://schemas.microsoft.com/office/drawing/2014/main" id="{76EB63BE-1EE1-45CF-AAF3-AA8A49AB47E5}"/>
              </a:ext>
            </a:extLst>
          </p:cNvPr>
          <p:cNvSpPr txBox="1">
            <a:spLocks/>
          </p:cNvSpPr>
          <p:nvPr/>
        </p:nvSpPr>
        <p:spPr>
          <a:xfrm>
            <a:off x="5843979" y="3726752"/>
            <a:ext cx="2150714" cy="1107941"/>
          </a:xfrm>
          <a:prstGeom prst="rect">
            <a:avLst/>
          </a:prstGeom>
        </p:spPr>
        <p:txBody>
          <a:bodyPr vert="horz" lIns="91440" tIns="45720" rIns="91440" bIns="45720" rtlCol="0" anchor="ctr" anchorCtr="0">
            <a:normAutofit fontScale="62500" lnSpcReduction="20000"/>
          </a:bodyPr>
          <a:lstStyle>
            <a:lvl1pPr marL="243834" indent="-243834" algn="l" defTabSz="914377" rtl="0" eaLnBrk="1" latinLnBrk="0" hangingPunct="1">
              <a:lnSpc>
                <a:spcPct val="85000"/>
              </a:lnSpc>
              <a:spcBef>
                <a:spcPts val="1067"/>
              </a:spcBef>
              <a:buFont typeface="Arial" panose="020B0604020202020204" pitchFamily="34" charset="0"/>
              <a:buChar char="•"/>
              <a:defRPr sz="2800" kern="1200">
                <a:solidFill>
                  <a:schemeClr val="bg1"/>
                </a:solidFill>
                <a:latin typeface="+mj-lt"/>
                <a:ea typeface="+mn-ea"/>
                <a:cs typeface="+mn-cs"/>
              </a:defRPr>
            </a:lvl1pPr>
            <a:lvl2pPr marL="487668" indent="-243834" algn="l" defTabSz="914377" rtl="0" eaLnBrk="1" latinLnBrk="0" hangingPunct="1">
              <a:lnSpc>
                <a:spcPct val="85000"/>
              </a:lnSpc>
              <a:spcBef>
                <a:spcPts val="1067"/>
              </a:spcBef>
              <a:buFont typeface="Calibri Light" panose="020F0302020204030204" pitchFamily="34" charset="0"/>
              <a:buChar char="–"/>
              <a:defRPr sz="2400" kern="1200">
                <a:solidFill>
                  <a:schemeClr val="bg1"/>
                </a:solidFill>
                <a:latin typeface="+mj-lt"/>
                <a:ea typeface="+mn-ea"/>
                <a:cs typeface="+mn-cs"/>
              </a:defRPr>
            </a:lvl2pPr>
            <a:lvl3pPr marL="731502" indent="-243834" algn="l" defTabSz="914377" rtl="0" eaLnBrk="1" latinLnBrk="0" hangingPunct="1">
              <a:lnSpc>
                <a:spcPct val="85000"/>
              </a:lnSpc>
              <a:spcBef>
                <a:spcPts val="1067"/>
              </a:spcBef>
              <a:buFont typeface="Arial" panose="020B0604020202020204" pitchFamily="34" charset="0"/>
              <a:buChar char="•"/>
              <a:defRPr sz="2000" kern="1200">
                <a:solidFill>
                  <a:schemeClr val="bg1"/>
                </a:solidFill>
                <a:latin typeface="+mj-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0506" indent="-290506">
              <a:spcAft>
                <a:spcPts val="800"/>
              </a:spcAft>
              <a:buClr>
                <a:schemeClr val="accent3"/>
              </a:buClr>
              <a:buFont typeface="Wingdings" panose="05000000000000000000" pitchFamily="2" charset="2"/>
              <a:buChar char="þ"/>
            </a:pPr>
            <a:r>
              <a:rPr lang="en-US" sz="2100">
                <a:solidFill>
                  <a:schemeClr val="tx1"/>
                </a:solidFill>
              </a:rPr>
              <a:t>Skill development</a:t>
            </a:r>
          </a:p>
          <a:p>
            <a:pPr marL="290506" indent="-290506">
              <a:spcAft>
                <a:spcPts val="800"/>
              </a:spcAft>
              <a:buClr>
                <a:schemeClr val="accent3"/>
              </a:buClr>
              <a:buFont typeface="Wingdings" panose="05000000000000000000" pitchFamily="2" charset="2"/>
              <a:buChar char="þ"/>
            </a:pPr>
            <a:r>
              <a:rPr lang="en-US" sz="2100">
                <a:solidFill>
                  <a:schemeClr val="tx1"/>
                </a:solidFill>
              </a:rPr>
              <a:t>E-learning </a:t>
            </a:r>
          </a:p>
          <a:p>
            <a:pPr marL="290506" indent="-290506">
              <a:spcAft>
                <a:spcPts val="800"/>
              </a:spcAft>
              <a:buClr>
                <a:schemeClr val="accent3"/>
              </a:buClr>
              <a:buFont typeface="Wingdings" panose="05000000000000000000" pitchFamily="2" charset="2"/>
              <a:buChar char="þ"/>
            </a:pPr>
            <a:r>
              <a:rPr lang="en-US" sz="2100">
                <a:solidFill>
                  <a:schemeClr val="tx1"/>
                </a:solidFill>
              </a:rPr>
              <a:t>Certification preparation and discount</a:t>
            </a:r>
          </a:p>
        </p:txBody>
      </p:sp>
    </p:spTree>
    <p:extLst>
      <p:ext uri="{BB962C8B-B14F-4D97-AF65-F5344CB8AC3E}">
        <p14:creationId xmlns:p14="http://schemas.microsoft.com/office/powerpoint/2010/main" val="276018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53E1979-FAE4-475C-AAB1-F2D1EF5F57E3}"/>
              </a:ext>
            </a:extLst>
          </p:cNvPr>
          <p:cNvSpPr>
            <a:spLocks noGrp="1"/>
          </p:cNvSpPr>
          <p:nvPr>
            <p:ph type="title"/>
          </p:nvPr>
        </p:nvSpPr>
        <p:spPr>
          <a:xfrm>
            <a:off x="628650" y="273844"/>
            <a:ext cx="7886700" cy="457200"/>
          </a:xfrm>
        </p:spPr>
        <p:txBody>
          <a:bodyPr vert="horz" lIns="91440" tIns="45720" rIns="91440" bIns="45720" rtlCol="0" anchor="ctr">
            <a:normAutofit/>
          </a:bodyPr>
          <a:lstStyle/>
          <a:p>
            <a:r>
              <a:rPr lang="en-US" sz="2600" b="1" kern="1200">
                <a:latin typeface="+mn-lt"/>
                <a:ea typeface="+mj-ea"/>
                <a:cs typeface="+mj-cs"/>
              </a:rPr>
              <a:t>Learn SAS</a:t>
            </a:r>
          </a:p>
        </p:txBody>
      </p:sp>
      <p:pic>
        <p:nvPicPr>
          <p:cNvPr id="3" name="Picture 3" descr="Graphical user interface, text, application, email&#10;&#10;Description automatically generated">
            <a:extLst>
              <a:ext uri="{FF2B5EF4-FFF2-40B4-BE49-F238E27FC236}">
                <a16:creationId xmlns:a16="http://schemas.microsoft.com/office/drawing/2014/main" id="{042A2D85-7871-427A-B244-3655EAF902D3}"/>
              </a:ext>
            </a:extLst>
          </p:cNvPr>
          <p:cNvPicPr>
            <a:picLocks noChangeAspect="1"/>
          </p:cNvPicPr>
          <p:nvPr/>
        </p:nvPicPr>
        <p:blipFill>
          <a:blip r:embed="rId2"/>
          <a:stretch>
            <a:fillRect/>
          </a:stretch>
        </p:blipFill>
        <p:spPr>
          <a:xfrm>
            <a:off x="763715" y="1369219"/>
            <a:ext cx="3616070" cy="3263504"/>
          </a:xfrm>
          <a:prstGeom prst="rect">
            <a:avLst/>
          </a:prstGeom>
          <a:noFill/>
        </p:spPr>
      </p:pic>
      <p:sp>
        <p:nvSpPr>
          <p:cNvPr id="11" name="TextBox 10">
            <a:extLst>
              <a:ext uri="{FF2B5EF4-FFF2-40B4-BE49-F238E27FC236}">
                <a16:creationId xmlns:a16="http://schemas.microsoft.com/office/drawing/2014/main" id="{AC2465FD-BAFA-49BD-9B6D-F11D99E86E4B}"/>
              </a:ext>
            </a:extLst>
          </p:cNvPr>
          <p:cNvSpPr txBox="1"/>
          <p:nvPr/>
        </p:nvSpPr>
        <p:spPr>
          <a:xfrm>
            <a:off x="4629150" y="1369219"/>
            <a:ext cx="3886200" cy="326350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Point-and-Click Analytics</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Programming</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Visual Analytics</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Visual Statistics</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Statistical Analysis</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Predictive Modeling</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Machine Learning</a:t>
            </a:r>
          </a:p>
          <a:p>
            <a:pPr marL="285743" indent="-182880" defTabSz="685800">
              <a:lnSpc>
                <a:spcPct val="85000"/>
              </a:lnSpc>
              <a:spcBef>
                <a:spcPts val="800"/>
              </a:spcBef>
              <a:buClr>
                <a:schemeClr val="bg2"/>
              </a:buClr>
              <a:buFont typeface="Arial" panose="020B0604020202020204" pitchFamily="34" charset="0"/>
              <a:buChar char="•"/>
            </a:pPr>
            <a:r>
              <a:rPr lang="en-US" sz="2100" dirty="0">
                <a:solidFill>
                  <a:schemeClr val="bg1"/>
                </a:solidFill>
                <a:latin typeface="+mj-lt"/>
              </a:rPr>
              <a:t>Data Literacy</a:t>
            </a:r>
          </a:p>
        </p:txBody>
      </p:sp>
      <p:sp>
        <p:nvSpPr>
          <p:cNvPr id="6" name="Text Placeholder 3">
            <a:extLst>
              <a:ext uri="{FF2B5EF4-FFF2-40B4-BE49-F238E27FC236}">
                <a16:creationId xmlns:a16="http://schemas.microsoft.com/office/drawing/2014/main" id="{3D08EA28-8175-40D9-9925-C0BBA1FC79C5}"/>
              </a:ext>
            </a:extLst>
          </p:cNvPr>
          <p:cNvSpPr txBox="1">
            <a:spLocks/>
          </p:cNvSpPr>
          <p:nvPr/>
        </p:nvSpPr>
        <p:spPr>
          <a:xfrm>
            <a:off x="628650" y="731838"/>
            <a:ext cx="7886700" cy="457200"/>
          </a:xfrm>
          <a:prstGeom prst="rect">
            <a:avLst/>
          </a:prstGeom>
        </p:spPr>
        <p:txBody>
          <a:bodyPr vert="horz" lIns="91440" tIns="45720" rIns="91440" bIns="45720" rtlCol="0" anchor="t" anchorCtr="0">
            <a:normAutofit/>
          </a:bodyPr>
          <a:lstStyle>
            <a:lvl1pPr marL="0" indent="0" algn="ctr" defTabSz="685800" rtl="0" eaLnBrk="1" latinLnBrk="0" hangingPunct="1">
              <a:lnSpc>
                <a:spcPct val="100000"/>
              </a:lnSpc>
              <a:spcBef>
                <a:spcPts val="0"/>
              </a:spcBef>
              <a:buFont typeface="Arial" pitchFamily="34" charset="0"/>
              <a:buNone/>
              <a:defRPr sz="1800" b="0" kern="1200" cap="none" baseline="0">
                <a:solidFill>
                  <a:schemeClr val="bg1"/>
                </a:solidFill>
                <a:effectLst/>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5000"/>
              </a:lnSpc>
              <a:spcBef>
                <a:spcPts val="800"/>
              </a:spcBef>
            </a:pPr>
            <a:r>
              <a:rPr lang="en-US" sz="2100" kern="1200" dirty="0">
                <a:solidFill>
                  <a:schemeClr val="accent1">
                    <a:lumMod val="60000"/>
                    <a:lumOff val="40000"/>
                  </a:schemeClr>
                </a:solidFill>
                <a:latin typeface="+mj-lt"/>
                <a:ea typeface="+mn-ea"/>
                <a:cs typeface="+mn-cs"/>
              </a:rPr>
              <a:t>Teaching Kits + e-Learning</a:t>
            </a:r>
          </a:p>
        </p:txBody>
      </p:sp>
      <p:sp>
        <p:nvSpPr>
          <p:cNvPr id="9" name="Text Placeholder 5">
            <a:extLst>
              <a:ext uri="{FF2B5EF4-FFF2-40B4-BE49-F238E27FC236}">
                <a16:creationId xmlns:a16="http://schemas.microsoft.com/office/drawing/2014/main" id="{ED62EE42-B542-491E-A90A-C523AEC8A596}"/>
              </a:ext>
            </a:extLst>
          </p:cNvPr>
          <p:cNvSpPr txBox="1">
            <a:spLocks/>
          </p:cNvSpPr>
          <p:nvPr/>
        </p:nvSpPr>
        <p:spPr>
          <a:xfrm>
            <a:off x="3191544" y="107105"/>
            <a:ext cx="6016625" cy="409575"/>
          </a:xfrm>
          <a:prstGeom prst="rect">
            <a:avLst/>
          </a:prstGeom>
        </p:spPr>
        <p:txBody>
          <a:bodyPr vert="horz" lIns="91440" tIns="45720" rIns="91440" bIns="45720" rtlCol="0">
            <a:noAutofit/>
          </a:bodyPr>
          <a:lstStyle>
            <a:lvl1pPr marL="0" indent="0" algn="ctr" defTabSz="685800" rtl="0" eaLnBrk="1" latinLnBrk="0" hangingPunct="1">
              <a:lnSpc>
                <a:spcPct val="85000"/>
              </a:lnSpc>
              <a:spcBef>
                <a:spcPts val="800"/>
              </a:spcBef>
              <a:buFont typeface="Arial" panose="020B0604020202020204" pitchFamily="34" charset="0"/>
              <a:buNone/>
              <a:defRPr sz="2800" kern="1200">
                <a:solidFill>
                  <a:schemeClr val="bg1"/>
                </a:solidFill>
                <a:latin typeface="+mn-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685783"/>
            <a:endParaRPr lang="en-US" sz="2400" dirty="0">
              <a:solidFill>
                <a:srgbClr val="FFFFFF"/>
              </a:solidFill>
              <a:latin typeface="Calibri Light" panose="020F0302020204030204"/>
            </a:endParaRPr>
          </a:p>
        </p:txBody>
      </p:sp>
    </p:spTree>
    <p:extLst>
      <p:ext uri="{BB962C8B-B14F-4D97-AF65-F5344CB8AC3E}">
        <p14:creationId xmlns:p14="http://schemas.microsoft.com/office/powerpoint/2010/main" val="174543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ED581-04AC-424E-A0C0-532A732F9CBB}"/>
              </a:ext>
            </a:extLst>
          </p:cNvPr>
          <p:cNvSpPr>
            <a:spLocks noGrp="1"/>
          </p:cNvSpPr>
          <p:nvPr>
            <p:ph type="title"/>
          </p:nvPr>
        </p:nvSpPr>
        <p:spPr>
          <a:xfrm>
            <a:off x="626364" y="192024"/>
            <a:ext cx="7891272" cy="457200"/>
          </a:xfrm>
        </p:spPr>
        <p:txBody>
          <a:bodyPr wrap="square" anchor="t">
            <a:normAutofit fontScale="90000"/>
          </a:bodyPr>
          <a:lstStyle/>
          <a:p>
            <a:r>
              <a:rPr lang="en-US" dirty="0"/>
              <a:t>Summer 2023 SAS Educator Conference</a:t>
            </a:r>
          </a:p>
        </p:txBody>
      </p:sp>
      <p:sp>
        <p:nvSpPr>
          <p:cNvPr id="7" name="Text Placeholder 6">
            <a:extLst>
              <a:ext uri="{FF2B5EF4-FFF2-40B4-BE49-F238E27FC236}">
                <a16:creationId xmlns:a16="http://schemas.microsoft.com/office/drawing/2014/main" id="{FDD486B0-2214-4C74-80DD-C833C83DADAB}"/>
              </a:ext>
            </a:extLst>
          </p:cNvPr>
          <p:cNvSpPr>
            <a:spLocks noGrp="1"/>
          </p:cNvSpPr>
          <p:nvPr>
            <p:ph type="body" sz="quarter" idx="3"/>
          </p:nvPr>
        </p:nvSpPr>
        <p:spPr>
          <a:xfrm>
            <a:off x="626364" y="648172"/>
            <a:ext cx="7891272" cy="274320"/>
          </a:xfrm>
        </p:spPr>
        <p:txBody>
          <a:bodyPr wrap="square" anchor="t">
            <a:normAutofit fontScale="77500" lnSpcReduction="20000"/>
          </a:bodyPr>
          <a:lstStyle/>
          <a:p>
            <a:pPr>
              <a:lnSpc>
                <a:spcPct val="90000"/>
              </a:lnSpc>
              <a:spcAft>
                <a:spcPts val="600"/>
              </a:spcAft>
            </a:pPr>
            <a:r>
              <a:rPr lang="en-US" sz="2000" dirty="0" err="1"/>
              <a:t>sas.com</a:t>
            </a:r>
            <a:r>
              <a:rPr lang="en-US" sz="2000" dirty="0"/>
              <a:t>/educator-conference23</a:t>
            </a:r>
          </a:p>
        </p:txBody>
      </p:sp>
      <p:sp>
        <p:nvSpPr>
          <p:cNvPr id="12" name="Content Placeholder 4">
            <a:extLst>
              <a:ext uri="{FF2B5EF4-FFF2-40B4-BE49-F238E27FC236}">
                <a16:creationId xmlns:a16="http://schemas.microsoft.com/office/drawing/2014/main" id="{6FCFA10B-ECAC-3A3E-C820-B1787A9DFF45}"/>
              </a:ext>
            </a:extLst>
          </p:cNvPr>
          <p:cNvSpPr>
            <a:spLocks noGrp="1"/>
          </p:cNvSpPr>
          <p:nvPr>
            <p:ph sz="quarter" idx="4"/>
          </p:nvPr>
        </p:nvSpPr>
        <p:spPr>
          <a:xfrm>
            <a:off x="627641" y="1131947"/>
            <a:ext cx="3886200" cy="3639312"/>
          </a:xfrm>
        </p:spPr>
        <p:txBody>
          <a:bodyPr wrap="square" anchor="t">
            <a:normAutofit lnSpcReduction="10000"/>
          </a:bodyPr>
          <a:lstStyle/>
          <a:p>
            <a:r>
              <a:rPr lang="en-US" dirty="0"/>
              <a:t>This event brings together educators shaping the future of analytics for:</a:t>
            </a:r>
          </a:p>
          <a:p>
            <a:pPr marL="342900" indent="-342900">
              <a:buFont typeface="Arial" panose="020B0604020202020204" pitchFamily="34" charset="0"/>
              <a:buChar char="•"/>
            </a:pPr>
            <a:r>
              <a:rPr lang="en-US" dirty="0"/>
              <a:t>interactive discussions</a:t>
            </a:r>
          </a:p>
          <a:p>
            <a:pPr marL="342900" indent="-342900">
              <a:buFont typeface="Arial" panose="020B0604020202020204" pitchFamily="34" charset="0"/>
              <a:buChar char="•"/>
            </a:pPr>
            <a:r>
              <a:rPr lang="en-US" dirty="0"/>
              <a:t>software instruction</a:t>
            </a:r>
          </a:p>
          <a:p>
            <a:pPr marL="342900" indent="-342900">
              <a:buFont typeface="Arial" panose="020B0604020202020204" pitchFamily="34" charset="0"/>
              <a:buChar char="•"/>
            </a:pPr>
            <a:r>
              <a:rPr lang="en-US" dirty="0"/>
              <a:t>panels</a:t>
            </a:r>
          </a:p>
          <a:p>
            <a:pPr marL="342900" indent="-342900">
              <a:buFont typeface="Arial" panose="020B0604020202020204" pitchFamily="34" charset="0"/>
              <a:buChar char="•"/>
            </a:pPr>
            <a:r>
              <a:rPr lang="en-US" dirty="0"/>
              <a:t>and more!</a:t>
            </a:r>
          </a:p>
          <a:p>
            <a:r>
              <a:rPr lang="en-US" dirty="0"/>
              <a:t>Conference registration is free!</a:t>
            </a:r>
            <a:br>
              <a:rPr lang="en-US" dirty="0"/>
            </a:br>
            <a:endParaRPr lang="en-US" dirty="0"/>
          </a:p>
          <a:p>
            <a:br>
              <a:rPr lang="en-US" dirty="0"/>
            </a:br>
            <a:endParaRPr lang="en-US" dirty="0"/>
          </a:p>
        </p:txBody>
      </p:sp>
      <p:pic>
        <p:nvPicPr>
          <p:cNvPr id="4" name="Picture 3">
            <a:extLst>
              <a:ext uri="{FF2B5EF4-FFF2-40B4-BE49-F238E27FC236}">
                <a16:creationId xmlns:a16="http://schemas.microsoft.com/office/drawing/2014/main" id="{F8DF240F-7709-9EB5-B70E-1C2F9EEAA363}"/>
              </a:ext>
            </a:extLst>
          </p:cNvPr>
          <p:cNvPicPr>
            <a:picLocks noChangeAspect="1"/>
          </p:cNvPicPr>
          <p:nvPr/>
        </p:nvPicPr>
        <p:blipFill rotWithShape="1">
          <a:blip r:embed="rId2">
            <a:extLst>
              <a:ext uri="{28A0092B-C50C-407E-A947-70E740481C1C}">
                <a14:useLocalDpi xmlns:a14="http://schemas.microsoft.com/office/drawing/2010/main" val="0"/>
              </a:ext>
            </a:extLst>
          </a:blip>
          <a:srcRect t="13980" b="32361"/>
          <a:stretch/>
        </p:blipFill>
        <p:spPr>
          <a:xfrm>
            <a:off x="4715602" y="1131947"/>
            <a:ext cx="3886200" cy="3220534"/>
          </a:xfrm>
          <a:prstGeom prst="rect">
            <a:avLst/>
          </a:prstGeom>
          <a:noFill/>
        </p:spPr>
      </p:pic>
      <p:sp>
        <p:nvSpPr>
          <p:cNvPr id="19" name="Slide Number Placeholder 6">
            <a:extLst>
              <a:ext uri="{FF2B5EF4-FFF2-40B4-BE49-F238E27FC236}">
                <a16:creationId xmlns:a16="http://schemas.microsoft.com/office/drawing/2014/main" id="{751EF0B1-2BC8-3F3A-51F7-C094C4935B94}"/>
              </a:ext>
            </a:extLst>
          </p:cNvPr>
          <p:cNvSpPr>
            <a:spLocks noGrp="1"/>
          </p:cNvSpPr>
          <p:nvPr>
            <p:ph type="sldNum" sz="quarter" idx="17"/>
          </p:nvPr>
        </p:nvSpPr>
        <p:spPr>
          <a:xfrm>
            <a:off x="4114800" y="4754880"/>
            <a:ext cx="914400" cy="230832"/>
          </a:xfrm>
        </p:spPr>
        <p:txBody>
          <a:bodyPr anchor="b">
            <a:normAutofit/>
          </a:bodyPr>
          <a:lstStyle/>
          <a:p>
            <a:pPr marL="0" marR="0" lvl="0" indent="0" algn="ctr" defTabSz="182880" rtl="0" eaLnBrk="1" fontAlgn="auto" latinLnBrk="0" hangingPunct="1">
              <a:lnSpc>
                <a:spcPct val="100000"/>
              </a:lnSpc>
              <a:spcBef>
                <a:spcPts val="0"/>
              </a:spcBef>
              <a:spcAft>
                <a:spcPts val="600"/>
              </a:spcAft>
              <a:buClrTx/>
              <a:buSzTx/>
              <a:buFontTx/>
              <a:buNone/>
              <a:tabLst/>
              <a:defRPr/>
            </a:pPr>
            <a:fld id="{D525DCB6-E8C5-4CB9-A619-970ECCEEAC62}" type="slidenum">
              <a:rPr kumimoji="0" lang="en-US" sz="900" b="0" i="0" u="none" strike="noStrike" kern="1200" cap="none" spc="0" normalizeH="0" baseline="0" noProof="0" smtClean="0">
                <a:ln>
                  <a:noFill/>
                </a:ln>
                <a:solidFill>
                  <a:srgbClr val="FFFFFF">
                    <a:lumMod val="65000"/>
                  </a:srgbClr>
                </a:solidFill>
                <a:effectLst/>
                <a:uLnTx/>
                <a:uFillTx/>
                <a:latin typeface="Calibri Light"/>
                <a:ea typeface="+mn-ea"/>
                <a:cs typeface="+mn-cs"/>
              </a:rPr>
              <a:pPr marL="0" marR="0" lvl="0" indent="0" algn="ctr" defTabSz="18288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none" spc="0" normalizeH="0" baseline="0" noProof="0">
              <a:ln>
                <a:noFill/>
              </a:ln>
              <a:solidFill>
                <a:srgbClr val="FFFFFF">
                  <a:lumMod val="65000"/>
                </a:srgbClr>
              </a:solidFill>
              <a:effectLst/>
              <a:uLnTx/>
              <a:uFillTx/>
              <a:latin typeface="Calibri Light"/>
              <a:ea typeface="+mn-ea"/>
              <a:cs typeface="+mn-cs"/>
            </a:endParaRPr>
          </a:p>
        </p:txBody>
      </p:sp>
      <p:sp>
        <p:nvSpPr>
          <p:cNvPr id="3" name="Slide Number Placeholder 2" hidden="1">
            <a:extLst>
              <a:ext uri="{FF2B5EF4-FFF2-40B4-BE49-F238E27FC236}">
                <a16:creationId xmlns:a16="http://schemas.microsoft.com/office/drawing/2014/main" id="{95AE6119-36CD-4AB2-9B04-2C77D0AFBF08}"/>
              </a:ext>
            </a:extLst>
          </p:cNvPr>
          <p:cNvSpPr>
            <a:spLocks noGrp="1"/>
          </p:cNvSpPr>
          <p:nvPr>
            <p:ph type="sldNum" sz="quarter" idx="4294967295"/>
          </p:nvPr>
        </p:nvSpPr>
        <p:spPr>
          <a:xfrm>
            <a:off x="4114800" y="4754880"/>
            <a:ext cx="914400" cy="230832"/>
          </a:xfrm>
        </p:spPr>
        <p:txBody>
          <a:bodyPr/>
          <a:lstStyle/>
          <a:p>
            <a:pPr marL="0" marR="0" lvl="0" indent="0" algn="ctr" defTabSz="182880" rtl="0" eaLnBrk="1" fontAlgn="auto" latinLnBrk="0" hangingPunct="1">
              <a:lnSpc>
                <a:spcPct val="100000"/>
              </a:lnSpc>
              <a:spcBef>
                <a:spcPts val="0"/>
              </a:spcBef>
              <a:spcAft>
                <a:spcPts val="600"/>
              </a:spcAft>
              <a:buClrTx/>
              <a:buSzTx/>
              <a:buFontTx/>
              <a:buNone/>
              <a:tabLst/>
              <a:defRPr/>
            </a:pPr>
            <a:fld id="{D525DCB6-E8C5-4CB9-A619-970ECCEEAC62}" type="slidenum">
              <a:rPr kumimoji="0" lang="en-US" sz="900" b="0" i="0" u="none" strike="noStrike" kern="1200" cap="none" spc="0" normalizeH="0" baseline="0" noProof="0" smtClean="0">
                <a:ln>
                  <a:noFill/>
                </a:ln>
                <a:solidFill>
                  <a:srgbClr val="FFFFFF">
                    <a:lumMod val="65000"/>
                  </a:srgbClr>
                </a:solidFill>
                <a:effectLst/>
                <a:uLnTx/>
                <a:uFillTx/>
                <a:latin typeface="Calibri Light"/>
                <a:ea typeface="+mn-ea"/>
                <a:cs typeface="+mn-cs"/>
              </a:rPr>
              <a:pPr marL="0" marR="0" lvl="0" indent="0" algn="ctr" defTabSz="18288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none" spc="0" normalizeH="0" baseline="0" noProof="0">
              <a:ln>
                <a:noFill/>
              </a:ln>
              <a:solidFill>
                <a:srgbClr val="FFFFFF">
                  <a:lumMod val="65000"/>
                </a:srgbClr>
              </a:solidFill>
              <a:effectLst/>
              <a:uLnTx/>
              <a:uFillTx/>
              <a:latin typeface="Calibri Light"/>
              <a:ea typeface="+mn-ea"/>
              <a:cs typeface="+mn-cs"/>
            </a:endParaRPr>
          </a:p>
        </p:txBody>
      </p:sp>
    </p:spTree>
    <p:extLst>
      <p:ext uri="{BB962C8B-B14F-4D97-AF65-F5344CB8AC3E}">
        <p14:creationId xmlns:p14="http://schemas.microsoft.com/office/powerpoint/2010/main" val="285676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BE8F6F-067A-BDEC-EA5D-E80CAD615C06}"/>
              </a:ext>
            </a:extLst>
          </p:cNvPr>
          <p:cNvSpPr/>
          <p:nvPr/>
        </p:nvSpPr>
        <p:spPr>
          <a:xfrm>
            <a:off x="3533361" y="0"/>
            <a:ext cx="5610639" cy="5100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sp>
        <p:nvSpPr>
          <p:cNvPr id="3" name="Title 1">
            <a:extLst>
              <a:ext uri="{FF2B5EF4-FFF2-40B4-BE49-F238E27FC236}">
                <a16:creationId xmlns:a16="http://schemas.microsoft.com/office/drawing/2014/main" id="{087A943E-EFF4-288A-1D49-3B269679CA70}"/>
              </a:ext>
            </a:extLst>
          </p:cNvPr>
          <p:cNvSpPr txBox="1">
            <a:spLocks/>
          </p:cNvSpPr>
          <p:nvPr/>
        </p:nvSpPr>
        <p:spPr>
          <a:xfrm>
            <a:off x="57109" y="0"/>
            <a:ext cx="3353729" cy="510063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defRPr/>
            </a:pPr>
            <a:r>
              <a:rPr lang="en-US" sz="2700" dirty="0">
                <a:solidFill>
                  <a:srgbClr val="04304B"/>
                </a:solidFill>
                <a:latin typeface="Calibri Light" panose="020F0302020204030204"/>
              </a:rPr>
              <a:t>Claim a SAS Educator Badge</a:t>
            </a:r>
          </a:p>
        </p:txBody>
      </p:sp>
      <p:pic>
        <p:nvPicPr>
          <p:cNvPr id="5" name="Picture 4">
            <a:extLst>
              <a:ext uri="{FF2B5EF4-FFF2-40B4-BE49-F238E27FC236}">
                <a16:creationId xmlns:a16="http://schemas.microsoft.com/office/drawing/2014/main" id="{B237855A-BCF1-2ABB-E28E-CF8EA0AA46A5}"/>
              </a:ext>
            </a:extLst>
          </p:cNvPr>
          <p:cNvPicPr>
            <a:picLocks noChangeAspect="1"/>
          </p:cNvPicPr>
          <p:nvPr/>
        </p:nvPicPr>
        <p:blipFill rotWithShape="1">
          <a:blip r:embed="rId3"/>
          <a:srcRect l="15347" r="16360"/>
          <a:stretch/>
        </p:blipFill>
        <p:spPr>
          <a:xfrm>
            <a:off x="3778407" y="794350"/>
            <a:ext cx="5123645" cy="3554801"/>
          </a:xfrm>
          <a:prstGeom prst="rect">
            <a:avLst/>
          </a:prstGeom>
        </p:spPr>
      </p:pic>
    </p:spTree>
    <p:extLst>
      <p:ext uri="{BB962C8B-B14F-4D97-AF65-F5344CB8AC3E}">
        <p14:creationId xmlns:p14="http://schemas.microsoft.com/office/powerpoint/2010/main" val="25879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5B5D1-BFC5-1662-F66C-125FB4987DBE}"/>
              </a:ext>
            </a:extLst>
          </p:cNvPr>
          <p:cNvSpPr>
            <a:spLocks noGrp="1"/>
          </p:cNvSpPr>
          <p:nvPr>
            <p:ph type="title"/>
          </p:nvPr>
        </p:nvSpPr>
        <p:spPr>
          <a:xfrm>
            <a:off x="623887" y="1501973"/>
            <a:ext cx="7886700" cy="2139553"/>
          </a:xfrm>
        </p:spPr>
        <p:txBody>
          <a:bodyPr>
            <a:normAutofit/>
          </a:bodyPr>
          <a:lstStyle/>
          <a:p>
            <a:r>
              <a:rPr lang="en-US" sz="4050" b="1" dirty="0">
                <a:latin typeface="avenir-light"/>
              </a:rPr>
              <a:t>Why Viya for Learners?</a:t>
            </a:r>
            <a:endParaRPr lang="en-US" sz="4050" dirty="0"/>
          </a:p>
        </p:txBody>
      </p:sp>
      <p:sp>
        <p:nvSpPr>
          <p:cNvPr id="2" name="Text Placeholder 1">
            <a:extLst>
              <a:ext uri="{FF2B5EF4-FFF2-40B4-BE49-F238E27FC236}">
                <a16:creationId xmlns:a16="http://schemas.microsoft.com/office/drawing/2014/main" id="{8A922E20-F83F-47CA-BD3B-A363F79934CB}"/>
              </a:ext>
            </a:extLst>
          </p:cNvPr>
          <p:cNvSpPr>
            <a:spLocks noGrp="1"/>
          </p:cNvSpPr>
          <p:nvPr>
            <p:ph type="body" idx="1"/>
          </p:nvPr>
        </p:nvSpPr>
        <p:spPr>
          <a:xfrm>
            <a:off x="623887" y="3744686"/>
            <a:ext cx="7886700" cy="822552"/>
          </a:xfrm>
        </p:spPr>
        <p:txBody>
          <a:bodyPr/>
          <a:lstStyle/>
          <a:p>
            <a:endParaRPr lang="en-US" dirty="0"/>
          </a:p>
        </p:txBody>
      </p:sp>
    </p:spTree>
    <p:extLst>
      <p:ext uri="{BB962C8B-B14F-4D97-AF65-F5344CB8AC3E}">
        <p14:creationId xmlns:p14="http://schemas.microsoft.com/office/powerpoint/2010/main" val="3253071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D1093AA-7695-4757-B276-409233A9B9E0}"/>
              </a:ext>
            </a:extLst>
          </p:cNvPr>
          <p:cNvSpPr/>
          <p:nvPr/>
        </p:nvSpPr>
        <p:spPr>
          <a:xfrm rot="16200000">
            <a:off x="4536153" y="1471679"/>
            <a:ext cx="275151" cy="440935"/>
          </a:xfrm>
          <a:custGeom>
            <a:avLst/>
            <a:gdLst>
              <a:gd name="connsiteX0" fmla="*/ 0 w 275151"/>
              <a:gd name="connsiteY0" fmla="*/ 88187 h 440935"/>
              <a:gd name="connsiteX1" fmla="*/ 137576 w 275151"/>
              <a:gd name="connsiteY1" fmla="*/ 88187 h 440935"/>
              <a:gd name="connsiteX2" fmla="*/ 137576 w 275151"/>
              <a:gd name="connsiteY2" fmla="*/ 0 h 440935"/>
              <a:gd name="connsiteX3" fmla="*/ 275151 w 275151"/>
              <a:gd name="connsiteY3" fmla="*/ 220468 h 440935"/>
              <a:gd name="connsiteX4" fmla="*/ 137576 w 275151"/>
              <a:gd name="connsiteY4" fmla="*/ 440935 h 440935"/>
              <a:gd name="connsiteX5" fmla="*/ 137576 w 275151"/>
              <a:gd name="connsiteY5" fmla="*/ 352748 h 440935"/>
              <a:gd name="connsiteX6" fmla="*/ 0 w 275151"/>
              <a:gd name="connsiteY6" fmla="*/ 352748 h 440935"/>
              <a:gd name="connsiteX7" fmla="*/ 0 w 275151"/>
              <a:gd name="connsiteY7" fmla="*/ 88187 h 4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51" h="440935">
                <a:moveTo>
                  <a:pt x="0" y="88187"/>
                </a:moveTo>
                <a:lnTo>
                  <a:pt x="137576" y="88187"/>
                </a:lnTo>
                <a:lnTo>
                  <a:pt x="137576" y="0"/>
                </a:lnTo>
                <a:lnTo>
                  <a:pt x="275151" y="220468"/>
                </a:lnTo>
                <a:lnTo>
                  <a:pt x="137576" y="440935"/>
                </a:lnTo>
                <a:lnTo>
                  <a:pt x="137576" y="352748"/>
                </a:lnTo>
                <a:lnTo>
                  <a:pt x="0" y="352748"/>
                </a:lnTo>
                <a:lnTo>
                  <a:pt x="0" y="88187"/>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 tIns="88187" rIns="82546" bIns="88186" numCol="1" spcCol="1270" anchor="ctr" anchorCtr="0">
            <a:noAutofit/>
          </a:bodyPr>
          <a:lstStyle/>
          <a:p>
            <a:pPr marL="0" lvl="0" indent="0" algn="ctr" defTabSz="800100">
              <a:lnSpc>
                <a:spcPct val="90000"/>
              </a:lnSpc>
              <a:spcBef>
                <a:spcPct val="0"/>
              </a:spcBef>
              <a:spcAft>
                <a:spcPct val="35000"/>
              </a:spcAft>
              <a:buNone/>
            </a:pPr>
            <a:endParaRPr lang="en-US" sz="1800" kern="1200" dirty="0"/>
          </a:p>
        </p:txBody>
      </p:sp>
      <p:sp>
        <p:nvSpPr>
          <p:cNvPr id="22" name="Freeform: Shape 21">
            <a:extLst>
              <a:ext uri="{FF2B5EF4-FFF2-40B4-BE49-F238E27FC236}">
                <a16:creationId xmlns:a16="http://schemas.microsoft.com/office/drawing/2014/main" id="{A7AB6637-C246-4DB6-8AD6-2308CDDD5A0A}"/>
              </a:ext>
            </a:extLst>
          </p:cNvPr>
          <p:cNvSpPr/>
          <p:nvPr/>
        </p:nvSpPr>
        <p:spPr>
          <a:xfrm>
            <a:off x="4025293" y="127912"/>
            <a:ext cx="1296870" cy="1296870"/>
          </a:xfrm>
          <a:custGeom>
            <a:avLst/>
            <a:gdLst>
              <a:gd name="connsiteX0" fmla="*/ 0 w 1296870"/>
              <a:gd name="connsiteY0" fmla="*/ 648435 h 1296870"/>
              <a:gd name="connsiteX1" fmla="*/ 648435 w 1296870"/>
              <a:gd name="connsiteY1" fmla="*/ 0 h 1296870"/>
              <a:gd name="connsiteX2" fmla="*/ 1296870 w 1296870"/>
              <a:gd name="connsiteY2" fmla="*/ 648435 h 1296870"/>
              <a:gd name="connsiteX3" fmla="*/ 648435 w 1296870"/>
              <a:gd name="connsiteY3" fmla="*/ 1296870 h 1296870"/>
              <a:gd name="connsiteX4" fmla="*/ 0 w 1296870"/>
              <a:gd name="connsiteY4" fmla="*/ 648435 h 129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870" h="1296870">
                <a:moveTo>
                  <a:pt x="0" y="648435"/>
                </a:moveTo>
                <a:cubicBezTo>
                  <a:pt x="0" y="290314"/>
                  <a:pt x="290314" y="0"/>
                  <a:pt x="648435" y="0"/>
                </a:cubicBezTo>
                <a:cubicBezTo>
                  <a:pt x="1006556" y="0"/>
                  <a:pt x="1296870" y="290314"/>
                  <a:pt x="1296870" y="648435"/>
                </a:cubicBezTo>
                <a:cubicBezTo>
                  <a:pt x="1296870" y="1006556"/>
                  <a:pt x="1006556" y="1296870"/>
                  <a:pt x="648435" y="1296870"/>
                </a:cubicBezTo>
                <a:cubicBezTo>
                  <a:pt x="290314" y="1296870"/>
                  <a:pt x="0" y="1006556"/>
                  <a:pt x="0" y="648435"/>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14052" tIns="214052" rIns="214052" bIns="214052" numCol="1" spcCol="1270" anchor="ctr" anchorCtr="0">
            <a:noAutofit/>
          </a:bodyPr>
          <a:lstStyle/>
          <a:p>
            <a:pPr marL="0" lvl="0" indent="0" algn="ctr" defTabSz="844550">
              <a:lnSpc>
                <a:spcPct val="90000"/>
              </a:lnSpc>
              <a:spcBef>
                <a:spcPct val="0"/>
              </a:spcBef>
              <a:spcAft>
                <a:spcPct val="35000"/>
              </a:spcAft>
              <a:buNone/>
            </a:pPr>
            <a:r>
              <a:rPr lang="en-US" sz="1900" kern="1200" dirty="0"/>
              <a:t>cloud</a:t>
            </a:r>
          </a:p>
          <a:p>
            <a:pPr marL="0" lvl="0" indent="0" algn="ctr" defTabSz="844550">
              <a:lnSpc>
                <a:spcPct val="90000"/>
              </a:lnSpc>
              <a:spcBef>
                <a:spcPct val="0"/>
              </a:spcBef>
              <a:spcAft>
                <a:spcPct val="35000"/>
              </a:spcAft>
              <a:buNone/>
            </a:pPr>
            <a:r>
              <a:rPr lang="en-US" sz="1900" kern="1200" dirty="0"/>
              <a:t>enabled</a:t>
            </a:r>
          </a:p>
        </p:txBody>
      </p:sp>
      <p:sp>
        <p:nvSpPr>
          <p:cNvPr id="23" name="Freeform: Shape 22">
            <a:extLst>
              <a:ext uri="{FF2B5EF4-FFF2-40B4-BE49-F238E27FC236}">
                <a16:creationId xmlns:a16="http://schemas.microsoft.com/office/drawing/2014/main" id="{DEDB3850-362E-4949-9DE8-8FA8FBAA8E1F}"/>
              </a:ext>
            </a:extLst>
          </p:cNvPr>
          <p:cNvSpPr/>
          <p:nvPr/>
        </p:nvSpPr>
        <p:spPr>
          <a:xfrm rot="20520000">
            <a:off x="6040715" y="1844336"/>
            <a:ext cx="275151" cy="440935"/>
          </a:xfrm>
          <a:custGeom>
            <a:avLst/>
            <a:gdLst>
              <a:gd name="connsiteX0" fmla="*/ 0 w 275151"/>
              <a:gd name="connsiteY0" fmla="*/ 88187 h 440935"/>
              <a:gd name="connsiteX1" fmla="*/ 137576 w 275151"/>
              <a:gd name="connsiteY1" fmla="*/ 88187 h 440935"/>
              <a:gd name="connsiteX2" fmla="*/ 137576 w 275151"/>
              <a:gd name="connsiteY2" fmla="*/ 0 h 440935"/>
              <a:gd name="connsiteX3" fmla="*/ 275151 w 275151"/>
              <a:gd name="connsiteY3" fmla="*/ 220468 h 440935"/>
              <a:gd name="connsiteX4" fmla="*/ 137576 w 275151"/>
              <a:gd name="connsiteY4" fmla="*/ 440935 h 440935"/>
              <a:gd name="connsiteX5" fmla="*/ 137576 w 275151"/>
              <a:gd name="connsiteY5" fmla="*/ 352748 h 440935"/>
              <a:gd name="connsiteX6" fmla="*/ 0 w 275151"/>
              <a:gd name="connsiteY6" fmla="*/ 352748 h 440935"/>
              <a:gd name="connsiteX7" fmla="*/ 0 w 275151"/>
              <a:gd name="connsiteY7" fmla="*/ 88187 h 4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51" h="440935">
                <a:moveTo>
                  <a:pt x="0" y="88187"/>
                </a:moveTo>
                <a:lnTo>
                  <a:pt x="137576" y="88187"/>
                </a:lnTo>
                <a:lnTo>
                  <a:pt x="137576" y="0"/>
                </a:lnTo>
                <a:lnTo>
                  <a:pt x="275151" y="220468"/>
                </a:lnTo>
                <a:lnTo>
                  <a:pt x="137576" y="440935"/>
                </a:lnTo>
                <a:lnTo>
                  <a:pt x="137576" y="352748"/>
                </a:lnTo>
                <a:lnTo>
                  <a:pt x="0" y="352748"/>
                </a:lnTo>
                <a:lnTo>
                  <a:pt x="0" y="88187"/>
                </a:lnTo>
                <a:close/>
              </a:path>
            </a:pathLst>
          </a:custGeom>
        </p:spPr>
        <p:style>
          <a:lnRef idx="0">
            <a:schemeClr val="lt1">
              <a:hueOff val="0"/>
              <a:satOff val="0"/>
              <a:lumOff val="0"/>
              <a:alphaOff val="0"/>
            </a:schemeClr>
          </a:lnRef>
          <a:fillRef idx="1">
            <a:schemeClr val="accent3">
              <a:hueOff val="-521122"/>
              <a:satOff val="2523"/>
              <a:lumOff val="4755"/>
              <a:alphaOff val="0"/>
            </a:schemeClr>
          </a:fillRef>
          <a:effectRef idx="0">
            <a:schemeClr val="accent3">
              <a:hueOff val="-521122"/>
              <a:satOff val="2523"/>
              <a:lumOff val="4755"/>
              <a:alphaOff val="0"/>
            </a:schemeClr>
          </a:effectRef>
          <a:fontRef idx="minor">
            <a:schemeClr val="lt1"/>
          </a:fontRef>
        </p:style>
        <p:txBody>
          <a:bodyPr spcFirstLastPara="0" vert="horz" wrap="square" lIns="-1" tIns="88187" rIns="82545" bIns="88186" numCol="1" spcCol="1270" anchor="ctr" anchorCtr="0">
            <a:noAutofit/>
          </a:bodyPr>
          <a:lstStyle/>
          <a:p>
            <a:pPr marL="0" lvl="0" indent="0" algn="ctr" defTabSz="800100">
              <a:lnSpc>
                <a:spcPct val="90000"/>
              </a:lnSpc>
              <a:spcBef>
                <a:spcPct val="0"/>
              </a:spcBef>
              <a:spcAft>
                <a:spcPct val="35000"/>
              </a:spcAft>
              <a:buNone/>
            </a:pPr>
            <a:endParaRPr lang="en-US" sz="1800" kern="1200" dirty="0"/>
          </a:p>
        </p:txBody>
      </p:sp>
      <p:sp>
        <p:nvSpPr>
          <p:cNvPr id="24" name="Freeform: Shape 23">
            <a:extLst>
              <a:ext uri="{FF2B5EF4-FFF2-40B4-BE49-F238E27FC236}">
                <a16:creationId xmlns:a16="http://schemas.microsoft.com/office/drawing/2014/main" id="{00FA8DB3-30CA-403A-92F5-6059C3A0DCCF}"/>
              </a:ext>
            </a:extLst>
          </p:cNvPr>
          <p:cNvSpPr/>
          <p:nvPr/>
        </p:nvSpPr>
        <p:spPr>
          <a:xfrm>
            <a:off x="6400833" y="1133371"/>
            <a:ext cx="1296870" cy="1296870"/>
          </a:xfrm>
          <a:custGeom>
            <a:avLst/>
            <a:gdLst>
              <a:gd name="connsiteX0" fmla="*/ 0 w 1296870"/>
              <a:gd name="connsiteY0" fmla="*/ 648435 h 1296870"/>
              <a:gd name="connsiteX1" fmla="*/ 648435 w 1296870"/>
              <a:gd name="connsiteY1" fmla="*/ 0 h 1296870"/>
              <a:gd name="connsiteX2" fmla="*/ 1296870 w 1296870"/>
              <a:gd name="connsiteY2" fmla="*/ 648435 h 1296870"/>
              <a:gd name="connsiteX3" fmla="*/ 648435 w 1296870"/>
              <a:gd name="connsiteY3" fmla="*/ 1296870 h 1296870"/>
              <a:gd name="connsiteX4" fmla="*/ 0 w 1296870"/>
              <a:gd name="connsiteY4" fmla="*/ 648435 h 129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870" h="1296870">
                <a:moveTo>
                  <a:pt x="0" y="648435"/>
                </a:moveTo>
                <a:cubicBezTo>
                  <a:pt x="0" y="290314"/>
                  <a:pt x="290314" y="0"/>
                  <a:pt x="648435" y="0"/>
                </a:cubicBezTo>
                <a:cubicBezTo>
                  <a:pt x="1006556" y="0"/>
                  <a:pt x="1296870" y="290314"/>
                  <a:pt x="1296870" y="648435"/>
                </a:cubicBezTo>
                <a:cubicBezTo>
                  <a:pt x="1296870" y="1006556"/>
                  <a:pt x="1006556" y="1296870"/>
                  <a:pt x="648435" y="1296870"/>
                </a:cubicBezTo>
                <a:cubicBezTo>
                  <a:pt x="290314" y="1296870"/>
                  <a:pt x="0" y="1006556"/>
                  <a:pt x="0" y="648435"/>
                </a:cubicBezTo>
                <a:close/>
              </a:path>
            </a:pathLst>
          </a:custGeom>
        </p:spPr>
        <p:style>
          <a:lnRef idx="2">
            <a:schemeClr val="lt1">
              <a:hueOff val="0"/>
              <a:satOff val="0"/>
              <a:lumOff val="0"/>
              <a:alphaOff val="0"/>
            </a:schemeClr>
          </a:lnRef>
          <a:fillRef idx="1">
            <a:schemeClr val="accent3">
              <a:hueOff val="-521122"/>
              <a:satOff val="2523"/>
              <a:lumOff val="4755"/>
              <a:alphaOff val="0"/>
            </a:schemeClr>
          </a:fillRef>
          <a:effectRef idx="0">
            <a:schemeClr val="accent3">
              <a:hueOff val="-521122"/>
              <a:satOff val="2523"/>
              <a:lumOff val="4755"/>
              <a:alphaOff val="0"/>
            </a:schemeClr>
          </a:effectRef>
          <a:fontRef idx="minor">
            <a:schemeClr val="lt1"/>
          </a:fontRef>
        </p:style>
        <p:txBody>
          <a:bodyPr spcFirstLastPara="0" vert="horz" wrap="square" lIns="214052" tIns="214052" rIns="214052" bIns="214052" numCol="1" spcCol="1270" anchor="ctr" anchorCtr="0">
            <a:noAutofit/>
          </a:bodyPr>
          <a:lstStyle/>
          <a:p>
            <a:pPr marL="0" lvl="0" indent="0" algn="ctr" defTabSz="844550">
              <a:lnSpc>
                <a:spcPct val="90000"/>
              </a:lnSpc>
              <a:spcBef>
                <a:spcPct val="0"/>
              </a:spcBef>
              <a:spcAft>
                <a:spcPct val="35000"/>
              </a:spcAft>
              <a:buNone/>
            </a:pPr>
            <a:r>
              <a:rPr lang="en-US" sz="1900" kern="1200" dirty="0"/>
              <a:t>in-memory engine</a:t>
            </a:r>
          </a:p>
        </p:txBody>
      </p:sp>
      <p:sp>
        <p:nvSpPr>
          <p:cNvPr id="25" name="Freeform: Shape 24">
            <a:extLst>
              <a:ext uri="{FF2B5EF4-FFF2-40B4-BE49-F238E27FC236}">
                <a16:creationId xmlns:a16="http://schemas.microsoft.com/office/drawing/2014/main" id="{7BC2D60E-9E53-455A-90EC-E395AAA3A483}"/>
              </a:ext>
            </a:extLst>
          </p:cNvPr>
          <p:cNvSpPr/>
          <p:nvPr/>
        </p:nvSpPr>
        <p:spPr>
          <a:xfrm rot="3240000">
            <a:off x="5436719" y="3048763"/>
            <a:ext cx="275151" cy="440935"/>
          </a:xfrm>
          <a:custGeom>
            <a:avLst/>
            <a:gdLst>
              <a:gd name="connsiteX0" fmla="*/ 0 w 275151"/>
              <a:gd name="connsiteY0" fmla="*/ 88187 h 440935"/>
              <a:gd name="connsiteX1" fmla="*/ 137576 w 275151"/>
              <a:gd name="connsiteY1" fmla="*/ 88187 h 440935"/>
              <a:gd name="connsiteX2" fmla="*/ 137576 w 275151"/>
              <a:gd name="connsiteY2" fmla="*/ 0 h 440935"/>
              <a:gd name="connsiteX3" fmla="*/ 275151 w 275151"/>
              <a:gd name="connsiteY3" fmla="*/ 220468 h 440935"/>
              <a:gd name="connsiteX4" fmla="*/ 137576 w 275151"/>
              <a:gd name="connsiteY4" fmla="*/ 440935 h 440935"/>
              <a:gd name="connsiteX5" fmla="*/ 137576 w 275151"/>
              <a:gd name="connsiteY5" fmla="*/ 352748 h 440935"/>
              <a:gd name="connsiteX6" fmla="*/ 0 w 275151"/>
              <a:gd name="connsiteY6" fmla="*/ 352748 h 440935"/>
              <a:gd name="connsiteX7" fmla="*/ 0 w 275151"/>
              <a:gd name="connsiteY7" fmla="*/ 88187 h 4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51" h="440935">
                <a:moveTo>
                  <a:pt x="0" y="88187"/>
                </a:moveTo>
                <a:lnTo>
                  <a:pt x="137576" y="88187"/>
                </a:lnTo>
                <a:lnTo>
                  <a:pt x="137576" y="0"/>
                </a:lnTo>
                <a:lnTo>
                  <a:pt x="275151" y="220468"/>
                </a:lnTo>
                <a:lnTo>
                  <a:pt x="137576" y="440935"/>
                </a:lnTo>
                <a:lnTo>
                  <a:pt x="137576" y="352748"/>
                </a:lnTo>
                <a:lnTo>
                  <a:pt x="0" y="352748"/>
                </a:lnTo>
                <a:lnTo>
                  <a:pt x="0" y="88187"/>
                </a:lnTo>
                <a:close/>
              </a:path>
            </a:pathLst>
          </a:custGeom>
        </p:spPr>
        <p:style>
          <a:lnRef idx="0">
            <a:schemeClr val="lt1">
              <a:hueOff val="0"/>
              <a:satOff val="0"/>
              <a:lumOff val="0"/>
              <a:alphaOff val="0"/>
            </a:schemeClr>
          </a:lnRef>
          <a:fillRef idx="1">
            <a:schemeClr val="accent3">
              <a:hueOff val="-1042244"/>
              <a:satOff val="5047"/>
              <a:lumOff val="9511"/>
              <a:alphaOff val="0"/>
            </a:schemeClr>
          </a:fillRef>
          <a:effectRef idx="0">
            <a:schemeClr val="accent3">
              <a:hueOff val="-1042244"/>
              <a:satOff val="5047"/>
              <a:lumOff val="9511"/>
              <a:alphaOff val="0"/>
            </a:schemeClr>
          </a:effectRef>
          <a:fontRef idx="minor">
            <a:schemeClr val="lt1"/>
          </a:fontRef>
        </p:style>
        <p:txBody>
          <a:bodyPr spcFirstLastPara="0" vert="horz" wrap="square" lIns="0" tIns="88186" rIns="82544" bIns="88187" numCol="1" spcCol="1270" anchor="ctr" anchorCtr="0">
            <a:noAutofit/>
          </a:bodyPr>
          <a:lstStyle/>
          <a:p>
            <a:pPr marL="0" lvl="0" indent="0" algn="ctr" defTabSz="800100">
              <a:lnSpc>
                <a:spcPct val="90000"/>
              </a:lnSpc>
              <a:spcBef>
                <a:spcPct val="0"/>
              </a:spcBef>
              <a:spcAft>
                <a:spcPct val="35000"/>
              </a:spcAft>
              <a:buNone/>
            </a:pPr>
            <a:endParaRPr lang="en-US" sz="1800" kern="1200" dirty="0"/>
          </a:p>
        </p:txBody>
      </p:sp>
      <p:sp>
        <p:nvSpPr>
          <p:cNvPr id="26" name="Freeform: Shape 25">
            <a:extLst>
              <a:ext uri="{FF2B5EF4-FFF2-40B4-BE49-F238E27FC236}">
                <a16:creationId xmlns:a16="http://schemas.microsoft.com/office/drawing/2014/main" id="{6A608DAC-24F4-44CF-B641-80765AF759B0}"/>
              </a:ext>
            </a:extLst>
          </p:cNvPr>
          <p:cNvSpPr/>
          <p:nvPr/>
        </p:nvSpPr>
        <p:spPr>
          <a:xfrm>
            <a:off x="5464153" y="3361694"/>
            <a:ext cx="1296870" cy="1296870"/>
          </a:xfrm>
          <a:custGeom>
            <a:avLst/>
            <a:gdLst>
              <a:gd name="connsiteX0" fmla="*/ 0 w 1296870"/>
              <a:gd name="connsiteY0" fmla="*/ 648435 h 1296870"/>
              <a:gd name="connsiteX1" fmla="*/ 648435 w 1296870"/>
              <a:gd name="connsiteY1" fmla="*/ 0 h 1296870"/>
              <a:gd name="connsiteX2" fmla="*/ 1296870 w 1296870"/>
              <a:gd name="connsiteY2" fmla="*/ 648435 h 1296870"/>
              <a:gd name="connsiteX3" fmla="*/ 648435 w 1296870"/>
              <a:gd name="connsiteY3" fmla="*/ 1296870 h 1296870"/>
              <a:gd name="connsiteX4" fmla="*/ 0 w 1296870"/>
              <a:gd name="connsiteY4" fmla="*/ 648435 h 129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870" h="1296870">
                <a:moveTo>
                  <a:pt x="0" y="648435"/>
                </a:moveTo>
                <a:cubicBezTo>
                  <a:pt x="0" y="290314"/>
                  <a:pt x="290314" y="0"/>
                  <a:pt x="648435" y="0"/>
                </a:cubicBezTo>
                <a:cubicBezTo>
                  <a:pt x="1006556" y="0"/>
                  <a:pt x="1296870" y="290314"/>
                  <a:pt x="1296870" y="648435"/>
                </a:cubicBezTo>
                <a:cubicBezTo>
                  <a:pt x="1296870" y="1006556"/>
                  <a:pt x="1006556" y="1296870"/>
                  <a:pt x="648435" y="1296870"/>
                </a:cubicBezTo>
                <a:cubicBezTo>
                  <a:pt x="290314" y="1296870"/>
                  <a:pt x="0" y="1006556"/>
                  <a:pt x="0" y="648435"/>
                </a:cubicBezTo>
                <a:close/>
              </a:path>
            </a:pathLst>
          </a:custGeom>
        </p:spPr>
        <p:style>
          <a:lnRef idx="2">
            <a:schemeClr val="lt1">
              <a:hueOff val="0"/>
              <a:satOff val="0"/>
              <a:lumOff val="0"/>
              <a:alphaOff val="0"/>
            </a:schemeClr>
          </a:lnRef>
          <a:fillRef idx="1">
            <a:schemeClr val="accent3">
              <a:hueOff val="-1042244"/>
              <a:satOff val="5047"/>
              <a:lumOff val="9511"/>
              <a:alphaOff val="0"/>
            </a:schemeClr>
          </a:fillRef>
          <a:effectRef idx="0">
            <a:schemeClr val="accent3">
              <a:hueOff val="-1042244"/>
              <a:satOff val="5047"/>
              <a:lumOff val="9511"/>
              <a:alphaOff val="0"/>
            </a:schemeClr>
          </a:effectRef>
          <a:fontRef idx="minor">
            <a:schemeClr val="lt1"/>
          </a:fontRef>
        </p:style>
        <p:txBody>
          <a:bodyPr spcFirstLastPara="0" vert="horz" wrap="square" lIns="214052" tIns="214052" rIns="214052" bIns="214052" numCol="1" spcCol="1270" anchor="ctr" anchorCtr="0">
            <a:noAutofit/>
          </a:bodyPr>
          <a:lstStyle/>
          <a:p>
            <a:pPr marL="0" lvl="0" indent="0" algn="ctr" defTabSz="844550">
              <a:lnSpc>
                <a:spcPct val="90000"/>
              </a:lnSpc>
              <a:spcBef>
                <a:spcPct val="0"/>
              </a:spcBef>
              <a:spcAft>
                <a:spcPct val="35000"/>
              </a:spcAft>
              <a:buNone/>
            </a:pPr>
            <a:r>
              <a:rPr lang="en-US" sz="1900" kern="1200" dirty="0"/>
              <a:t>standard SAS code</a:t>
            </a:r>
          </a:p>
        </p:txBody>
      </p:sp>
      <p:sp>
        <p:nvSpPr>
          <p:cNvPr id="27" name="Freeform: Shape 26">
            <a:extLst>
              <a:ext uri="{FF2B5EF4-FFF2-40B4-BE49-F238E27FC236}">
                <a16:creationId xmlns:a16="http://schemas.microsoft.com/office/drawing/2014/main" id="{6B431AAD-DF71-4612-837B-9F72D51CF3FC}"/>
              </a:ext>
            </a:extLst>
          </p:cNvPr>
          <p:cNvSpPr/>
          <p:nvPr/>
        </p:nvSpPr>
        <p:spPr>
          <a:xfrm rot="18360000">
            <a:off x="3801500" y="3048763"/>
            <a:ext cx="275152" cy="440936"/>
          </a:xfrm>
          <a:custGeom>
            <a:avLst/>
            <a:gdLst>
              <a:gd name="connsiteX0" fmla="*/ 0 w 275151"/>
              <a:gd name="connsiteY0" fmla="*/ 88187 h 440935"/>
              <a:gd name="connsiteX1" fmla="*/ 137576 w 275151"/>
              <a:gd name="connsiteY1" fmla="*/ 88187 h 440935"/>
              <a:gd name="connsiteX2" fmla="*/ 137576 w 275151"/>
              <a:gd name="connsiteY2" fmla="*/ 0 h 440935"/>
              <a:gd name="connsiteX3" fmla="*/ 275151 w 275151"/>
              <a:gd name="connsiteY3" fmla="*/ 220468 h 440935"/>
              <a:gd name="connsiteX4" fmla="*/ 137576 w 275151"/>
              <a:gd name="connsiteY4" fmla="*/ 440935 h 440935"/>
              <a:gd name="connsiteX5" fmla="*/ 137576 w 275151"/>
              <a:gd name="connsiteY5" fmla="*/ 352748 h 440935"/>
              <a:gd name="connsiteX6" fmla="*/ 0 w 275151"/>
              <a:gd name="connsiteY6" fmla="*/ 352748 h 440935"/>
              <a:gd name="connsiteX7" fmla="*/ 0 w 275151"/>
              <a:gd name="connsiteY7" fmla="*/ 88187 h 4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51" h="440935">
                <a:moveTo>
                  <a:pt x="275151" y="352748"/>
                </a:moveTo>
                <a:lnTo>
                  <a:pt x="137575" y="352748"/>
                </a:lnTo>
                <a:lnTo>
                  <a:pt x="137575" y="440935"/>
                </a:lnTo>
                <a:lnTo>
                  <a:pt x="0" y="220467"/>
                </a:lnTo>
                <a:lnTo>
                  <a:pt x="137575" y="0"/>
                </a:lnTo>
                <a:lnTo>
                  <a:pt x="137575" y="88187"/>
                </a:lnTo>
                <a:lnTo>
                  <a:pt x="275151" y="88187"/>
                </a:lnTo>
                <a:lnTo>
                  <a:pt x="275151" y="352748"/>
                </a:lnTo>
                <a:close/>
              </a:path>
            </a:pathLst>
          </a:custGeom>
        </p:spPr>
        <p:style>
          <a:lnRef idx="0">
            <a:schemeClr val="lt1">
              <a:hueOff val="0"/>
              <a:satOff val="0"/>
              <a:lumOff val="0"/>
              <a:alphaOff val="0"/>
            </a:schemeClr>
          </a:lnRef>
          <a:fillRef idx="1">
            <a:schemeClr val="accent3">
              <a:hueOff val="-1563365"/>
              <a:satOff val="7570"/>
              <a:lumOff val="14266"/>
              <a:alphaOff val="0"/>
            </a:schemeClr>
          </a:fillRef>
          <a:effectRef idx="0">
            <a:schemeClr val="accent3">
              <a:hueOff val="-1563365"/>
              <a:satOff val="7570"/>
              <a:lumOff val="14266"/>
              <a:alphaOff val="0"/>
            </a:schemeClr>
          </a:effectRef>
          <a:fontRef idx="minor">
            <a:schemeClr val="lt1"/>
          </a:fontRef>
        </p:style>
        <p:txBody>
          <a:bodyPr spcFirstLastPara="0" vert="horz" wrap="square" lIns="82544" tIns="88187" rIns="1" bIns="88187" numCol="1" spcCol="1270" anchor="ctr" anchorCtr="0">
            <a:noAutofit/>
          </a:bodyPr>
          <a:lstStyle/>
          <a:p>
            <a:pPr marL="0" lvl="0" indent="0" algn="ctr" defTabSz="800100">
              <a:lnSpc>
                <a:spcPct val="90000"/>
              </a:lnSpc>
              <a:spcBef>
                <a:spcPct val="0"/>
              </a:spcBef>
              <a:spcAft>
                <a:spcPct val="35000"/>
              </a:spcAft>
              <a:buNone/>
            </a:pPr>
            <a:endParaRPr lang="en-US" sz="1800" kern="1200" dirty="0"/>
          </a:p>
        </p:txBody>
      </p:sp>
      <p:sp>
        <p:nvSpPr>
          <p:cNvPr id="28" name="Freeform: Shape 27">
            <a:extLst>
              <a:ext uri="{FF2B5EF4-FFF2-40B4-BE49-F238E27FC236}">
                <a16:creationId xmlns:a16="http://schemas.microsoft.com/office/drawing/2014/main" id="{9973E754-8273-46E6-ABEF-C50DE6833950}"/>
              </a:ext>
            </a:extLst>
          </p:cNvPr>
          <p:cNvSpPr/>
          <p:nvPr/>
        </p:nvSpPr>
        <p:spPr>
          <a:xfrm>
            <a:off x="2752347" y="3361695"/>
            <a:ext cx="1296870" cy="1296870"/>
          </a:xfrm>
          <a:custGeom>
            <a:avLst/>
            <a:gdLst>
              <a:gd name="connsiteX0" fmla="*/ 0 w 1296870"/>
              <a:gd name="connsiteY0" fmla="*/ 648435 h 1296870"/>
              <a:gd name="connsiteX1" fmla="*/ 648435 w 1296870"/>
              <a:gd name="connsiteY1" fmla="*/ 0 h 1296870"/>
              <a:gd name="connsiteX2" fmla="*/ 1296870 w 1296870"/>
              <a:gd name="connsiteY2" fmla="*/ 648435 h 1296870"/>
              <a:gd name="connsiteX3" fmla="*/ 648435 w 1296870"/>
              <a:gd name="connsiteY3" fmla="*/ 1296870 h 1296870"/>
              <a:gd name="connsiteX4" fmla="*/ 0 w 1296870"/>
              <a:gd name="connsiteY4" fmla="*/ 648435 h 129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870" h="1296870">
                <a:moveTo>
                  <a:pt x="0" y="648435"/>
                </a:moveTo>
                <a:cubicBezTo>
                  <a:pt x="0" y="290314"/>
                  <a:pt x="290314" y="0"/>
                  <a:pt x="648435" y="0"/>
                </a:cubicBezTo>
                <a:cubicBezTo>
                  <a:pt x="1006556" y="0"/>
                  <a:pt x="1296870" y="290314"/>
                  <a:pt x="1296870" y="648435"/>
                </a:cubicBezTo>
                <a:cubicBezTo>
                  <a:pt x="1296870" y="1006556"/>
                  <a:pt x="1006556" y="1296870"/>
                  <a:pt x="648435" y="1296870"/>
                </a:cubicBezTo>
                <a:cubicBezTo>
                  <a:pt x="290314" y="1296870"/>
                  <a:pt x="0" y="1006556"/>
                  <a:pt x="0" y="648435"/>
                </a:cubicBezTo>
                <a:close/>
              </a:path>
            </a:pathLst>
          </a:custGeom>
        </p:spPr>
        <p:style>
          <a:lnRef idx="2">
            <a:schemeClr val="lt1">
              <a:hueOff val="0"/>
              <a:satOff val="0"/>
              <a:lumOff val="0"/>
              <a:alphaOff val="0"/>
            </a:schemeClr>
          </a:lnRef>
          <a:fillRef idx="1">
            <a:schemeClr val="accent3">
              <a:hueOff val="-1563365"/>
              <a:satOff val="7570"/>
              <a:lumOff val="14266"/>
              <a:alphaOff val="0"/>
            </a:schemeClr>
          </a:fillRef>
          <a:effectRef idx="0">
            <a:schemeClr val="accent3">
              <a:hueOff val="-1563365"/>
              <a:satOff val="7570"/>
              <a:lumOff val="14266"/>
              <a:alphaOff val="0"/>
            </a:schemeClr>
          </a:effectRef>
          <a:fontRef idx="minor">
            <a:schemeClr val="lt1"/>
          </a:fontRef>
        </p:style>
        <p:txBody>
          <a:bodyPr spcFirstLastPara="0" vert="horz" wrap="square" lIns="214052" tIns="214052" rIns="214052" bIns="214052" numCol="1" spcCol="1270" anchor="ctr" anchorCtr="0">
            <a:noAutofit/>
          </a:bodyPr>
          <a:lstStyle/>
          <a:p>
            <a:pPr marL="0" lvl="0" indent="0" algn="ctr" defTabSz="844550">
              <a:lnSpc>
                <a:spcPct val="90000"/>
              </a:lnSpc>
              <a:spcBef>
                <a:spcPct val="0"/>
              </a:spcBef>
              <a:spcAft>
                <a:spcPct val="35000"/>
              </a:spcAft>
              <a:buNone/>
            </a:pPr>
            <a:r>
              <a:rPr lang="en-US" sz="1900" kern="1200" dirty="0"/>
              <a:t>open source</a:t>
            </a:r>
          </a:p>
        </p:txBody>
      </p:sp>
      <p:sp>
        <p:nvSpPr>
          <p:cNvPr id="29" name="Freeform: Shape 28">
            <a:extLst>
              <a:ext uri="{FF2B5EF4-FFF2-40B4-BE49-F238E27FC236}">
                <a16:creationId xmlns:a16="http://schemas.microsoft.com/office/drawing/2014/main" id="{92A81016-95D6-43F8-9A30-7EC2A53AA8E0}"/>
              </a:ext>
            </a:extLst>
          </p:cNvPr>
          <p:cNvSpPr/>
          <p:nvPr/>
        </p:nvSpPr>
        <p:spPr>
          <a:xfrm rot="1080000">
            <a:off x="3031590" y="1792897"/>
            <a:ext cx="275152" cy="440936"/>
          </a:xfrm>
          <a:custGeom>
            <a:avLst/>
            <a:gdLst>
              <a:gd name="connsiteX0" fmla="*/ 0 w 275151"/>
              <a:gd name="connsiteY0" fmla="*/ 88187 h 440935"/>
              <a:gd name="connsiteX1" fmla="*/ 137576 w 275151"/>
              <a:gd name="connsiteY1" fmla="*/ 88187 h 440935"/>
              <a:gd name="connsiteX2" fmla="*/ 137576 w 275151"/>
              <a:gd name="connsiteY2" fmla="*/ 0 h 440935"/>
              <a:gd name="connsiteX3" fmla="*/ 275151 w 275151"/>
              <a:gd name="connsiteY3" fmla="*/ 220468 h 440935"/>
              <a:gd name="connsiteX4" fmla="*/ 137576 w 275151"/>
              <a:gd name="connsiteY4" fmla="*/ 440935 h 440935"/>
              <a:gd name="connsiteX5" fmla="*/ 137576 w 275151"/>
              <a:gd name="connsiteY5" fmla="*/ 352748 h 440935"/>
              <a:gd name="connsiteX6" fmla="*/ 0 w 275151"/>
              <a:gd name="connsiteY6" fmla="*/ 352748 h 440935"/>
              <a:gd name="connsiteX7" fmla="*/ 0 w 275151"/>
              <a:gd name="connsiteY7" fmla="*/ 88187 h 4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51" h="440935">
                <a:moveTo>
                  <a:pt x="275151" y="352748"/>
                </a:moveTo>
                <a:lnTo>
                  <a:pt x="137575" y="352748"/>
                </a:lnTo>
                <a:lnTo>
                  <a:pt x="137575" y="440935"/>
                </a:lnTo>
                <a:lnTo>
                  <a:pt x="0" y="220467"/>
                </a:lnTo>
                <a:lnTo>
                  <a:pt x="137575" y="0"/>
                </a:lnTo>
                <a:lnTo>
                  <a:pt x="137575" y="88187"/>
                </a:lnTo>
                <a:lnTo>
                  <a:pt x="275151" y="88187"/>
                </a:lnTo>
                <a:lnTo>
                  <a:pt x="275151" y="352748"/>
                </a:lnTo>
                <a:close/>
              </a:path>
            </a:pathLst>
          </a:custGeom>
        </p:spPr>
        <p:style>
          <a:lnRef idx="0">
            <a:schemeClr val="lt1">
              <a:hueOff val="0"/>
              <a:satOff val="0"/>
              <a:lumOff val="0"/>
              <a:alphaOff val="0"/>
            </a:schemeClr>
          </a:lnRef>
          <a:fillRef idx="1">
            <a:schemeClr val="accent3">
              <a:hueOff val="-2084487"/>
              <a:satOff val="10094"/>
              <a:lumOff val="19022"/>
              <a:alphaOff val="0"/>
            </a:schemeClr>
          </a:fillRef>
          <a:effectRef idx="0">
            <a:schemeClr val="accent3">
              <a:hueOff val="-2084487"/>
              <a:satOff val="10094"/>
              <a:lumOff val="19022"/>
              <a:alphaOff val="0"/>
            </a:schemeClr>
          </a:effectRef>
          <a:fontRef idx="minor">
            <a:schemeClr val="lt1"/>
          </a:fontRef>
        </p:style>
        <p:txBody>
          <a:bodyPr spcFirstLastPara="0" vert="horz" wrap="square" lIns="82545" tIns="88188" rIns="0" bIns="88186" numCol="1" spcCol="1270" anchor="ctr" anchorCtr="0">
            <a:noAutofit/>
          </a:bodyPr>
          <a:lstStyle/>
          <a:p>
            <a:pPr marL="0" lvl="0" indent="0" algn="ctr" defTabSz="800100">
              <a:lnSpc>
                <a:spcPct val="90000"/>
              </a:lnSpc>
              <a:spcBef>
                <a:spcPct val="0"/>
              </a:spcBef>
              <a:spcAft>
                <a:spcPct val="35000"/>
              </a:spcAft>
              <a:buNone/>
            </a:pPr>
            <a:endParaRPr lang="en-US" sz="1800" kern="1200" dirty="0"/>
          </a:p>
        </p:txBody>
      </p:sp>
      <p:sp>
        <p:nvSpPr>
          <p:cNvPr id="30" name="Freeform: Shape 29">
            <a:extLst>
              <a:ext uri="{FF2B5EF4-FFF2-40B4-BE49-F238E27FC236}">
                <a16:creationId xmlns:a16="http://schemas.microsoft.com/office/drawing/2014/main" id="{79952154-59D2-417A-82E9-60DCDB2FE5B4}"/>
              </a:ext>
            </a:extLst>
          </p:cNvPr>
          <p:cNvSpPr/>
          <p:nvPr/>
        </p:nvSpPr>
        <p:spPr>
          <a:xfrm>
            <a:off x="1649753" y="1081933"/>
            <a:ext cx="1296870" cy="1296870"/>
          </a:xfrm>
          <a:custGeom>
            <a:avLst/>
            <a:gdLst>
              <a:gd name="connsiteX0" fmla="*/ 0 w 1296870"/>
              <a:gd name="connsiteY0" fmla="*/ 648435 h 1296870"/>
              <a:gd name="connsiteX1" fmla="*/ 648435 w 1296870"/>
              <a:gd name="connsiteY1" fmla="*/ 0 h 1296870"/>
              <a:gd name="connsiteX2" fmla="*/ 1296870 w 1296870"/>
              <a:gd name="connsiteY2" fmla="*/ 648435 h 1296870"/>
              <a:gd name="connsiteX3" fmla="*/ 648435 w 1296870"/>
              <a:gd name="connsiteY3" fmla="*/ 1296870 h 1296870"/>
              <a:gd name="connsiteX4" fmla="*/ 0 w 1296870"/>
              <a:gd name="connsiteY4" fmla="*/ 648435 h 129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870" h="1296870">
                <a:moveTo>
                  <a:pt x="0" y="648435"/>
                </a:moveTo>
                <a:cubicBezTo>
                  <a:pt x="0" y="290314"/>
                  <a:pt x="290314" y="0"/>
                  <a:pt x="648435" y="0"/>
                </a:cubicBezTo>
                <a:cubicBezTo>
                  <a:pt x="1006556" y="0"/>
                  <a:pt x="1296870" y="290314"/>
                  <a:pt x="1296870" y="648435"/>
                </a:cubicBezTo>
                <a:cubicBezTo>
                  <a:pt x="1296870" y="1006556"/>
                  <a:pt x="1006556" y="1296870"/>
                  <a:pt x="648435" y="1296870"/>
                </a:cubicBezTo>
                <a:cubicBezTo>
                  <a:pt x="290314" y="1296870"/>
                  <a:pt x="0" y="1006556"/>
                  <a:pt x="0" y="648435"/>
                </a:cubicBezTo>
                <a:close/>
              </a:path>
            </a:pathLst>
          </a:custGeom>
        </p:spPr>
        <p:style>
          <a:lnRef idx="2">
            <a:schemeClr val="lt1">
              <a:hueOff val="0"/>
              <a:satOff val="0"/>
              <a:lumOff val="0"/>
              <a:alphaOff val="0"/>
            </a:schemeClr>
          </a:lnRef>
          <a:fillRef idx="1">
            <a:schemeClr val="accent3">
              <a:hueOff val="-2084487"/>
              <a:satOff val="10094"/>
              <a:lumOff val="19022"/>
              <a:alphaOff val="0"/>
            </a:schemeClr>
          </a:fillRef>
          <a:effectRef idx="0">
            <a:schemeClr val="accent3">
              <a:hueOff val="-2084487"/>
              <a:satOff val="10094"/>
              <a:lumOff val="19022"/>
              <a:alphaOff val="0"/>
            </a:schemeClr>
          </a:effectRef>
          <a:fontRef idx="minor">
            <a:schemeClr val="lt1"/>
          </a:fontRef>
        </p:style>
        <p:txBody>
          <a:bodyPr spcFirstLastPara="0" vert="horz" wrap="square" lIns="214052" tIns="214052" rIns="214052" bIns="214052" numCol="1" spcCol="1270" anchor="ctr" anchorCtr="0">
            <a:noAutofit/>
          </a:bodyPr>
          <a:lstStyle/>
          <a:p>
            <a:pPr marL="0" lvl="0" indent="0" algn="ctr" defTabSz="844550">
              <a:lnSpc>
                <a:spcPct val="90000"/>
              </a:lnSpc>
              <a:spcBef>
                <a:spcPct val="0"/>
              </a:spcBef>
              <a:spcAft>
                <a:spcPct val="35000"/>
              </a:spcAft>
              <a:buNone/>
            </a:pPr>
            <a:r>
              <a:rPr lang="en-US" sz="1900" kern="1200" dirty="0"/>
              <a:t>modern analytics</a:t>
            </a:r>
          </a:p>
        </p:txBody>
      </p:sp>
      <p:pic>
        <p:nvPicPr>
          <p:cNvPr id="6" name="Picture 5">
            <a:extLst>
              <a:ext uri="{FF2B5EF4-FFF2-40B4-BE49-F238E27FC236}">
                <a16:creationId xmlns:a16="http://schemas.microsoft.com/office/drawing/2014/main" id="{B5E7FF27-F365-4250-8B2E-50E67D97F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5306" y="2174163"/>
            <a:ext cx="2819264" cy="635250"/>
          </a:xfrm>
          <a:prstGeom prst="rect">
            <a:avLst/>
          </a:prstGeom>
        </p:spPr>
      </p:pic>
    </p:spTree>
    <p:extLst>
      <p:ext uri="{BB962C8B-B14F-4D97-AF65-F5344CB8AC3E}">
        <p14:creationId xmlns:p14="http://schemas.microsoft.com/office/powerpoint/2010/main" val="399555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lamp, light, mirror, table&#10;&#10;Description automatically generated">
            <a:extLst>
              <a:ext uri="{FF2B5EF4-FFF2-40B4-BE49-F238E27FC236}">
                <a16:creationId xmlns:a16="http://schemas.microsoft.com/office/drawing/2014/main" id="{89A35027-DD9C-448B-A98C-4FC665B7D8C1}"/>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24930" y="991115"/>
            <a:ext cx="2694140" cy="2621326"/>
          </a:xfrm>
          <a:prstGeom prst="rect">
            <a:avLst/>
          </a:prstGeom>
        </p:spPr>
      </p:pic>
      <p:sp>
        <p:nvSpPr>
          <p:cNvPr id="6" name="Title 5">
            <a:extLst>
              <a:ext uri="{FF2B5EF4-FFF2-40B4-BE49-F238E27FC236}">
                <a16:creationId xmlns:a16="http://schemas.microsoft.com/office/drawing/2014/main" id="{7A412EE2-86F1-4601-99C0-DD68437D3AF4}"/>
              </a:ext>
            </a:extLst>
          </p:cNvPr>
          <p:cNvSpPr>
            <a:spLocks noGrp="1"/>
          </p:cNvSpPr>
          <p:nvPr>
            <p:ph type="title" idx="4294967295"/>
          </p:nvPr>
        </p:nvSpPr>
        <p:spPr>
          <a:xfrm>
            <a:off x="0" y="192088"/>
            <a:ext cx="9144000" cy="457200"/>
          </a:xfrm>
        </p:spPr>
        <p:txBody>
          <a:bodyPr>
            <a:normAutofit fontScale="90000"/>
          </a:bodyPr>
          <a:lstStyle/>
          <a:p>
            <a:pPr algn="ctr"/>
            <a:r>
              <a:rPr lang="en-US" b="1" dirty="0">
                <a:solidFill>
                  <a:schemeClr val="bg2">
                    <a:lumMod val="25000"/>
                  </a:schemeClr>
                </a:solidFill>
              </a:rPr>
              <a:t>SAS Viya Servers</a:t>
            </a:r>
          </a:p>
        </p:txBody>
      </p:sp>
      <p:sp>
        <p:nvSpPr>
          <p:cNvPr id="3" name="Freeform: Shape 2">
            <a:extLst>
              <a:ext uri="{FF2B5EF4-FFF2-40B4-BE49-F238E27FC236}">
                <a16:creationId xmlns:a16="http://schemas.microsoft.com/office/drawing/2014/main" id="{90327A67-DBE0-4000-B379-84590E7ED2F5}"/>
              </a:ext>
            </a:extLst>
          </p:cNvPr>
          <p:cNvSpPr/>
          <p:nvPr/>
        </p:nvSpPr>
        <p:spPr>
          <a:xfrm>
            <a:off x="6330387" y="2768121"/>
            <a:ext cx="2557024" cy="970366"/>
          </a:xfrm>
          <a:custGeom>
            <a:avLst/>
            <a:gdLst>
              <a:gd name="connsiteX0" fmla="*/ 161731 w 970366"/>
              <a:gd name="connsiteY0" fmla="*/ 0 h 2557024"/>
              <a:gd name="connsiteX1" fmla="*/ 808635 w 970366"/>
              <a:gd name="connsiteY1" fmla="*/ 0 h 2557024"/>
              <a:gd name="connsiteX2" fmla="*/ 970366 w 970366"/>
              <a:gd name="connsiteY2" fmla="*/ 161731 h 2557024"/>
              <a:gd name="connsiteX3" fmla="*/ 970366 w 970366"/>
              <a:gd name="connsiteY3" fmla="*/ 2557024 h 2557024"/>
              <a:gd name="connsiteX4" fmla="*/ 970366 w 970366"/>
              <a:gd name="connsiteY4" fmla="*/ 2557024 h 2557024"/>
              <a:gd name="connsiteX5" fmla="*/ 0 w 970366"/>
              <a:gd name="connsiteY5" fmla="*/ 2557024 h 2557024"/>
              <a:gd name="connsiteX6" fmla="*/ 0 w 970366"/>
              <a:gd name="connsiteY6" fmla="*/ 2557024 h 2557024"/>
              <a:gd name="connsiteX7" fmla="*/ 0 w 970366"/>
              <a:gd name="connsiteY7" fmla="*/ 161731 h 2557024"/>
              <a:gd name="connsiteX8" fmla="*/ 161731 w 970366"/>
              <a:gd name="connsiteY8" fmla="*/ 0 h 255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366" h="2557024">
                <a:moveTo>
                  <a:pt x="970366" y="426179"/>
                </a:moveTo>
                <a:lnTo>
                  <a:pt x="970366" y="2130845"/>
                </a:lnTo>
                <a:cubicBezTo>
                  <a:pt x="970366" y="2366218"/>
                  <a:pt x="942887" y="2557024"/>
                  <a:pt x="908991" y="2557024"/>
                </a:cubicBezTo>
                <a:lnTo>
                  <a:pt x="0" y="2557024"/>
                </a:lnTo>
                <a:lnTo>
                  <a:pt x="0" y="2557024"/>
                </a:lnTo>
                <a:lnTo>
                  <a:pt x="0" y="0"/>
                </a:lnTo>
                <a:lnTo>
                  <a:pt x="0" y="0"/>
                </a:lnTo>
                <a:lnTo>
                  <a:pt x="908991" y="0"/>
                </a:lnTo>
                <a:cubicBezTo>
                  <a:pt x="942887" y="0"/>
                  <a:pt x="970366" y="190806"/>
                  <a:pt x="970366" y="426179"/>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8581" tIns="81658" rIns="115948" bIns="81660" numCol="1" spcCol="1270" anchor="ctr" anchorCtr="0">
            <a:noAutofit/>
          </a:bodyPr>
          <a:lstStyle/>
          <a:p>
            <a:pPr marL="171450" lvl="1" indent="-171450" defTabSz="800100">
              <a:lnSpc>
                <a:spcPct val="90000"/>
              </a:lnSpc>
              <a:spcBef>
                <a:spcPct val="0"/>
              </a:spcBef>
              <a:spcAft>
                <a:spcPct val="15000"/>
              </a:spcAft>
              <a:buChar char="•"/>
            </a:pPr>
            <a:r>
              <a:rPr lang="en-US" dirty="0"/>
              <a:t>Executes CAS-enabled code in parallel on </a:t>
            </a:r>
            <a:br>
              <a:rPr lang="en-US" dirty="0"/>
            </a:br>
            <a:r>
              <a:rPr lang="en-US" dirty="0"/>
              <a:t>in-memory data</a:t>
            </a:r>
          </a:p>
        </p:txBody>
      </p:sp>
      <p:sp>
        <p:nvSpPr>
          <p:cNvPr id="4" name="Freeform: Shape 3">
            <a:extLst>
              <a:ext uri="{FF2B5EF4-FFF2-40B4-BE49-F238E27FC236}">
                <a16:creationId xmlns:a16="http://schemas.microsoft.com/office/drawing/2014/main" id="{1658A925-2BF7-4FBE-85C1-075DCBA714CF}"/>
              </a:ext>
            </a:extLst>
          </p:cNvPr>
          <p:cNvSpPr/>
          <p:nvPr/>
        </p:nvSpPr>
        <p:spPr>
          <a:xfrm>
            <a:off x="4914759" y="2646825"/>
            <a:ext cx="1438326" cy="1212958"/>
          </a:xfrm>
          <a:custGeom>
            <a:avLst/>
            <a:gdLst>
              <a:gd name="connsiteX0" fmla="*/ 0 w 1438326"/>
              <a:gd name="connsiteY0" fmla="*/ 202164 h 1212958"/>
              <a:gd name="connsiteX1" fmla="*/ 202164 w 1438326"/>
              <a:gd name="connsiteY1" fmla="*/ 0 h 1212958"/>
              <a:gd name="connsiteX2" fmla="*/ 1236162 w 1438326"/>
              <a:gd name="connsiteY2" fmla="*/ 0 h 1212958"/>
              <a:gd name="connsiteX3" fmla="*/ 1438326 w 1438326"/>
              <a:gd name="connsiteY3" fmla="*/ 202164 h 1212958"/>
              <a:gd name="connsiteX4" fmla="*/ 1438326 w 1438326"/>
              <a:gd name="connsiteY4" fmla="*/ 1010794 h 1212958"/>
              <a:gd name="connsiteX5" fmla="*/ 1236162 w 1438326"/>
              <a:gd name="connsiteY5" fmla="*/ 1212958 h 1212958"/>
              <a:gd name="connsiteX6" fmla="*/ 202164 w 1438326"/>
              <a:gd name="connsiteY6" fmla="*/ 1212958 h 1212958"/>
              <a:gd name="connsiteX7" fmla="*/ 0 w 1438326"/>
              <a:gd name="connsiteY7" fmla="*/ 1010794 h 1212958"/>
              <a:gd name="connsiteX8" fmla="*/ 0 w 1438326"/>
              <a:gd name="connsiteY8" fmla="*/ 202164 h 121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326" h="1212958">
                <a:moveTo>
                  <a:pt x="0" y="202164"/>
                </a:moveTo>
                <a:cubicBezTo>
                  <a:pt x="0" y="90512"/>
                  <a:pt x="90512" y="0"/>
                  <a:pt x="202164" y="0"/>
                </a:cubicBezTo>
                <a:lnTo>
                  <a:pt x="1236162" y="0"/>
                </a:lnTo>
                <a:cubicBezTo>
                  <a:pt x="1347814" y="0"/>
                  <a:pt x="1438326" y="90512"/>
                  <a:pt x="1438326" y="202164"/>
                </a:cubicBezTo>
                <a:lnTo>
                  <a:pt x="1438326" y="1010794"/>
                </a:lnTo>
                <a:cubicBezTo>
                  <a:pt x="1438326" y="1122446"/>
                  <a:pt x="1347814" y="1212958"/>
                  <a:pt x="1236162" y="1212958"/>
                </a:cubicBezTo>
                <a:lnTo>
                  <a:pt x="202164" y="1212958"/>
                </a:lnTo>
                <a:cubicBezTo>
                  <a:pt x="90512" y="1212958"/>
                  <a:pt x="0" y="1122446"/>
                  <a:pt x="0" y="1010794"/>
                </a:cubicBezTo>
                <a:lnTo>
                  <a:pt x="0" y="202164"/>
                </a:lnTo>
                <a:close/>
              </a:path>
            </a:pathLst>
          </a:custGeom>
          <a:solidFill>
            <a:srgbClr val="04304B"/>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7792" tIns="93502" rIns="127792" bIns="93502" numCol="1" spcCol="1270" anchor="ctr" anchorCtr="0">
            <a:noAutofit/>
          </a:bodyPr>
          <a:lstStyle/>
          <a:p>
            <a:pPr lvl="0" algn="ctr" defTabSz="800100">
              <a:lnSpc>
                <a:spcPct val="90000"/>
              </a:lnSpc>
              <a:spcBef>
                <a:spcPct val="0"/>
              </a:spcBef>
              <a:spcAft>
                <a:spcPct val="35000"/>
              </a:spcAft>
            </a:pPr>
            <a:r>
              <a:rPr lang="en-US" dirty="0"/>
              <a:t>SAS Cloud Analytic Services (CAS)</a:t>
            </a:r>
          </a:p>
        </p:txBody>
      </p:sp>
      <p:sp>
        <p:nvSpPr>
          <p:cNvPr id="5" name="Rectangle: Rounded Corners 4">
            <a:extLst>
              <a:ext uri="{FF2B5EF4-FFF2-40B4-BE49-F238E27FC236}">
                <a16:creationId xmlns:a16="http://schemas.microsoft.com/office/drawing/2014/main" id="{749321C6-1CE7-4D92-AAD3-658F63C3B95E}"/>
              </a:ext>
            </a:extLst>
          </p:cNvPr>
          <p:cNvSpPr/>
          <p:nvPr/>
        </p:nvSpPr>
        <p:spPr>
          <a:xfrm>
            <a:off x="233891" y="2792189"/>
            <a:ext cx="2557024" cy="1067593"/>
          </a:xfrm>
          <a:prstGeom prst="roundRect">
            <a:avLst/>
          </a:prstGeom>
        </p:spPr>
        <p:style>
          <a:lnRef idx="2">
            <a:schemeClr val="accent3">
              <a:tint val="40000"/>
              <a:alpha val="90000"/>
              <a:hueOff val="-3441839"/>
              <a:satOff val="26643"/>
              <a:lumOff val="3928"/>
              <a:alphaOff val="0"/>
            </a:schemeClr>
          </a:lnRef>
          <a:fillRef idx="1">
            <a:schemeClr val="accent3">
              <a:tint val="40000"/>
              <a:alpha val="90000"/>
              <a:hueOff val="-3441839"/>
              <a:satOff val="26643"/>
              <a:lumOff val="3928"/>
              <a:alphaOff val="0"/>
            </a:schemeClr>
          </a:fillRef>
          <a:effectRef idx="0">
            <a:schemeClr val="accent3">
              <a:tint val="40000"/>
              <a:alpha val="90000"/>
              <a:hueOff val="-3441839"/>
              <a:satOff val="26643"/>
              <a:lumOff val="3928"/>
              <a:alphaOff val="0"/>
            </a:schemeClr>
          </a:effectRef>
          <a:fontRef idx="minor">
            <a:schemeClr val="dk1">
              <a:hueOff val="0"/>
              <a:satOff val="0"/>
              <a:lumOff val="0"/>
              <a:alphaOff val="0"/>
            </a:schemeClr>
          </a:fontRef>
        </p:style>
        <p:txBody>
          <a:bodyPr spcFirstLastPara="0" vert="horz" wrap="square" lIns="68581" tIns="81659" rIns="115948" bIns="81659" numCol="1" spcCol="1270" anchor="ctr" anchorCtr="0">
            <a:noAutofit/>
          </a:bodyPr>
          <a:lstStyle/>
          <a:p>
            <a:pPr marL="171450" lvl="1" indent="-171450" defTabSz="800100">
              <a:lnSpc>
                <a:spcPct val="90000"/>
              </a:lnSpc>
              <a:spcBef>
                <a:spcPct val="0"/>
              </a:spcBef>
              <a:spcAft>
                <a:spcPct val="15000"/>
              </a:spcAft>
              <a:buChar char="•"/>
            </a:pPr>
            <a:r>
              <a:rPr lang="en-US" dirty="0"/>
              <a:t>Executes traditional SAS®9 code</a:t>
            </a:r>
          </a:p>
        </p:txBody>
      </p:sp>
      <p:sp>
        <p:nvSpPr>
          <p:cNvPr id="7" name="Freeform: Shape 6">
            <a:extLst>
              <a:ext uri="{FF2B5EF4-FFF2-40B4-BE49-F238E27FC236}">
                <a16:creationId xmlns:a16="http://schemas.microsoft.com/office/drawing/2014/main" id="{3A000E73-AAF3-447E-BCE0-62AF42DA220F}"/>
              </a:ext>
            </a:extLst>
          </p:cNvPr>
          <p:cNvSpPr/>
          <p:nvPr/>
        </p:nvSpPr>
        <p:spPr>
          <a:xfrm>
            <a:off x="2631519" y="2646825"/>
            <a:ext cx="1438326" cy="1212958"/>
          </a:xfrm>
          <a:custGeom>
            <a:avLst/>
            <a:gdLst>
              <a:gd name="connsiteX0" fmla="*/ 0 w 1438326"/>
              <a:gd name="connsiteY0" fmla="*/ 202164 h 1212958"/>
              <a:gd name="connsiteX1" fmla="*/ 202164 w 1438326"/>
              <a:gd name="connsiteY1" fmla="*/ 0 h 1212958"/>
              <a:gd name="connsiteX2" fmla="*/ 1236162 w 1438326"/>
              <a:gd name="connsiteY2" fmla="*/ 0 h 1212958"/>
              <a:gd name="connsiteX3" fmla="*/ 1438326 w 1438326"/>
              <a:gd name="connsiteY3" fmla="*/ 202164 h 1212958"/>
              <a:gd name="connsiteX4" fmla="*/ 1438326 w 1438326"/>
              <a:gd name="connsiteY4" fmla="*/ 1010794 h 1212958"/>
              <a:gd name="connsiteX5" fmla="*/ 1236162 w 1438326"/>
              <a:gd name="connsiteY5" fmla="*/ 1212958 h 1212958"/>
              <a:gd name="connsiteX6" fmla="*/ 202164 w 1438326"/>
              <a:gd name="connsiteY6" fmla="*/ 1212958 h 1212958"/>
              <a:gd name="connsiteX7" fmla="*/ 0 w 1438326"/>
              <a:gd name="connsiteY7" fmla="*/ 1010794 h 1212958"/>
              <a:gd name="connsiteX8" fmla="*/ 0 w 1438326"/>
              <a:gd name="connsiteY8" fmla="*/ 202164 h 121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326" h="1212958">
                <a:moveTo>
                  <a:pt x="0" y="202164"/>
                </a:moveTo>
                <a:cubicBezTo>
                  <a:pt x="0" y="90512"/>
                  <a:pt x="90512" y="0"/>
                  <a:pt x="202164" y="0"/>
                </a:cubicBezTo>
                <a:lnTo>
                  <a:pt x="1236162" y="0"/>
                </a:lnTo>
                <a:cubicBezTo>
                  <a:pt x="1347814" y="0"/>
                  <a:pt x="1438326" y="90512"/>
                  <a:pt x="1438326" y="202164"/>
                </a:cubicBezTo>
                <a:lnTo>
                  <a:pt x="1438326" y="1010794"/>
                </a:lnTo>
                <a:cubicBezTo>
                  <a:pt x="1438326" y="1122446"/>
                  <a:pt x="1347814" y="1212958"/>
                  <a:pt x="1236162" y="1212958"/>
                </a:cubicBezTo>
                <a:lnTo>
                  <a:pt x="202164" y="1212958"/>
                </a:lnTo>
                <a:cubicBezTo>
                  <a:pt x="90512" y="1212958"/>
                  <a:pt x="0" y="1122446"/>
                  <a:pt x="0" y="1010794"/>
                </a:cubicBezTo>
                <a:lnTo>
                  <a:pt x="0" y="202164"/>
                </a:lnTo>
                <a:close/>
              </a:path>
            </a:pathLst>
          </a:custGeom>
        </p:spPr>
        <p:style>
          <a:lnRef idx="2">
            <a:schemeClr val="lt1">
              <a:hueOff val="0"/>
              <a:satOff val="0"/>
              <a:lumOff val="0"/>
              <a:alphaOff val="0"/>
            </a:schemeClr>
          </a:lnRef>
          <a:fillRef idx="1">
            <a:schemeClr val="accent3">
              <a:hueOff val="-2084487"/>
              <a:satOff val="10094"/>
              <a:lumOff val="19022"/>
              <a:alphaOff val="0"/>
            </a:schemeClr>
          </a:fillRef>
          <a:effectRef idx="0">
            <a:schemeClr val="accent3">
              <a:hueOff val="-2084487"/>
              <a:satOff val="10094"/>
              <a:lumOff val="19022"/>
              <a:alphaOff val="0"/>
            </a:schemeClr>
          </a:effectRef>
          <a:fontRef idx="minor">
            <a:schemeClr val="lt1"/>
          </a:fontRef>
        </p:style>
        <p:txBody>
          <a:bodyPr spcFirstLastPara="0" vert="horz" wrap="square" lIns="127792" tIns="93502" rIns="127792" bIns="93502" numCol="1" spcCol="1270" anchor="ctr" anchorCtr="0">
            <a:noAutofit/>
          </a:bodyPr>
          <a:lstStyle/>
          <a:p>
            <a:pPr algn="ctr" defTabSz="800100">
              <a:lnSpc>
                <a:spcPct val="90000"/>
              </a:lnSpc>
              <a:spcBef>
                <a:spcPct val="0"/>
              </a:spcBef>
              <a:spcAft>
                <a:spcPct val="35000"/>
              </a:spcAft>
            </a:pPr>
            <a:r>
              <a:rPr lang="en-US" dirty="0"/>
              <a:t>SAS Compute Server</a:t>
            </a:r>
          </a:p>
        </p:txBody>
      </p:sp>
      <p:pic>
        <p:nvPicPr>
          <p:cNvPr id="8" name="Picture 7">
            <a:extLst>
              <a:ext uri="{FF2B5EF4-FFF2-40B4-BE49-F238E27FC236}">
                <a16:creationId xmlns:a16="http://schemas.microsoft.com/office/drawing/2014/main" id="{2B88F488-6A36-4D46-A3C2-9417CA5FA3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1227" y="1424501"/>
            <a:ext cx="1681546" cy="378894"/>
          </a:xfrm>
          <a:prstGeom prst="rect">
            <a:avLst/>
          </a:prstGeom>
        </p:spPr>
      </p:pic>
      <p:pic>
        <p:nvPicPr>
          <p:cNvPr id="10" name="Picture 9" descr="A picture containing tripod&#10;&#10;Description automatically generated">
            <a:extLst>
              <a:ext uri="{FF2B5EF4-FFF2-40B4-BE49-F238E27FC236}">
                <a16:creationId xmlns:a16="http://schemas.microsoft.com/office/drawing/2014/main" id="{7CDF2E40-1525-4649-966F-E271431780E5}"/>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13679" y="3954332"/>
            <a:ext cx="341032" cy="638342"/>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1186B705-E571-4441-96A2-75AA98B82C03}"/>
              </a:ext>
            </a:extLst>
          </p:cNvPr>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4192" t="12590" r="9646" b="4347"/>
          <a:stretch/>
        </p:blipFill>
        <p:spPr>
          <a:xfrm>
            <a:off x="2944414" y="3954332"/>
            <a:ext cx="812536" cy="606592"/>
          </a:xfrm>
          <a:prstGeom prst="rect">
            <a:avLst/>
          </a:prstGeom>
        </p:spPr>
      </p:pic>
    </p:spTree>
    <p:extLst>
      <p:ext uri="{BB962C8B-B14F-4D97-AF65-F5344CB8AC3E}">
        <p14:creationId xmlns:p14="http://schemas.microsoft.com/office/powerpoint/2010/main" val="133264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B7DE6BDB-26BD-487D-A38D-B3A5871AE2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82" b="22011"/>
          <a:stretch/>
        </p:blipFill>
        <p:spPr>
          <a:xfrm>
            <a:off x="2869705" y="3330620"/>
            <a:ext cx="1280936" cy="364714"/>
          </a:xfrm>
          <a:prstGeom prst="rect">
            <a:avLst/>
          </a:prstGeom>
          <a:ln>
            <a:noFill/>
          </a:ln>
        </p:spPr>
      </p:pic>
      <p:pic>
        <p:nvPicPr>
          <p:cNvPr id="101" name="Picture 100">
            <a:extLst>
              <a:ext uri="{FF2B5EF4-FFF2-40B4-BE49-F238E27FC236}">
                <a16:creationId xmlns:a16="http://schemas.microsoft.com/office/drawing/2014/main" id="{AE76A41B-75E5-4946-ADB8-671DFDD53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5403" y="3978357"/>
            <a:ext cx="405948" cy="314554"/>
          </a:xfrm>
          <a:prstGeom prst="rect">
            <a:avLst/>
          </a:prstGeom>
        </p:spPr>
      </p:pic>
      <p:grpSp>
        <p:nvGrpSpPr>
          <p:cNvPr id="102" name="Group 101">
            <a:extLst>
              <a:ext uri="{FF2B5EF4-FFF2-40B4-BE49-F238E27FC236}">
                <a16:creationId xmlns:a16="http://schemas.microsoft.com/office/drawing/2014/main" id="{CE819D1E-FECE-4252-94C6-361CE17B6D63}"/>
              </a:ext>
            </a:extLst>
          </p:cNvPr>
          <p:cNvGrpSpPr/>
          <p:nvPr/>
        </p:nvGrpSpPr>
        <p:grpSpPr>
          <a:xfrm>
            <a:off x="1098097" y="2409377"/>
            <a:ext cx="1004997" cy="1004997"/>
            <a:chOff x="5662402" y="3194769"/>
            <a:chExt cx="1004997" cy="1004997"/>
          </a:xfrm>
        </p:grpSpPr>
        <p:sp>
          <p:nvSpPr>
            <p:cNvPr id="103" name="Oval 102">
              <a:extLst>
                <a:ext uri="{FF2B5EF4-FFF2-40B4-BE49-F238E27FC236}">
                  <a16:creationId xmlns:a16="http://schemas.microsoft.com/office/drawing/2014/main" id="{D54B220E-9905-4310-B8F8-E621C99ACFE0}"/>
                </a:ext>
              </a:extLst>
            </p:cNvPr>
            <p:cNvSpPr/>
            <p:nvPr/>
          </p:nvSpPr>
          <p:spPr>
            <a:xfrm>
              <a:off x="5931462" y="3468199"/>
              <a:ext cx="469338" cy="469338"/>
            </a:xfrm>
            <a:prstGeom prst="ellipse">
              <a:avLst/>
            </a:prstGeom>
            <a:solidFill>
              <a:schemeClr val="bg2"/>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grpSp>
          <p:nvGrpSpPr>
            <p:cNvPr id="104" name="Group 103">
              <a:extLst>
                <a:ext uri="{FF2B5EF4-FFF2-40B4-BE49-F238E27FC236}">
                  <a16:creationId xmlns:a16="http://schemas.microsoft.com/office/drawing/2014/main" id="{13600104-77DD-4BD3-969E-9DF28133B27B}"/>
                </a:ext>
              </a:extLst>
            </p:cNvPr>
            <p:cNvGrpSpPr/>
            <p:nvPr/>
          </p:nvGrpSpPr>
          <p:grpSpPr>
            <a:xfrm>
              <a:off x="5662402" y="3194769"/>
              <a:ext cx="1004997" cy="1004997"/>
              <a:chOff x="5662402" y="3194769"/>
              <a:chExt cx="1004997" cy="1004997"/>
            </a:xfrm>
          </p:grpSpPr>
          <p:sp>
            <p:nvSpPr>
              <p:cNvPr id="105" name="Freeform 5">
                <a:extLst>
                  <a:ext uri="{FF2B5EF4-FFF2-40B4-BE49-F238E27FC236}">
                    <a16:creationId xmlns:a16="http://schemas.microsoft.com/office/drawing/2014/main" id="{41309A53-59E8-4286-A5AD-BE052814BD3B}"/>
                  </a:ext>
                </a:extLst>
              </p:cNvPr>
              <p:cNvSpPr>
                <a:spLocks noChangeAspect="1" noEditPoints="1"/>
              </p:cNvSpPr>
              <p:nvPr/>
            </p:nvSpPr>
            <p:spPr bwMode="auto">
              <a:xfrm>
                <a:off x="5662402" y="3194769"/>
                <a:ext cx="1004997" cy="1004997"/>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a:solidFill>
                    <a:srgbClr val="012036"/>
                  </a:solidFill>
                  <a:latin typeface="Calibri" panose="020F0502020204030204"/>
                </a:endParaRPr>
              </a:p>
            </p:txBody>
          </p:sp>
          <p:sp>
            <p:nvSpPr>
              <p:cNvPr id="106" name="Rectangle 105">
                <a:extLst>
                  <a:ext uri="{FF2B5EF4-FFF2-40B4-BE49-F238E27FC236}">
                    <a16:creationId xmlns:a16="http://schemas.microsoft.com/office/drawing/2014/main" id="{E5258CAA-0536-493D-85DE-BF7748E1AD3A}"/>
                  </a:ext>
                </a:extLst>
              </p:cNvPr>
              <p:cNvSpPr/>
              <p:nvPr/>
            </p:nvSpPr>
            <p:spPr>
              <a:xfrm>
                <a:off x="5812661" y="3498485"/>
                <a:ext cx="690334" cy="369332"/>
              </a:xfrm>
              <a:prstGeom prst="rect">
                <a:avLst/>
              </a:prstGeom>
            </p:spPr>
            <p:txBody>
              <a:bodyPr wrap="square">
                <a:spAutoFit/>
              </a:bodyPr>
              <a:lstStyle/>
              <a:p>
                <a:pPr algn="ctr" defTabSz="457189">
                  <a:defRPr/>
                </a:pPr>
                <a:r>
                  <a:rPr lang="en-US">
                    <a:solidFill>
                      <a:srgbClr val="33A3FF"/>
                    </a:solidFill>
                    <a:latin typeface="Calibri Light" panose="020F0302020204030204"/>
                  </a:rPr>
                  <a:t>API</a:t>
                </a:r>
              </a:p>
            </p:txBody>
          </p:sp>
        </p:grpSp>
      </p:grpSp>
      <p:sp>
        <p:nvSpPr>
          <p:cNvPr id="110" name="Rectangle: Rounded Corners 109">
            <a:extLst>
              <a:ext uri="{FF2B5EF4-FFF2-40B4-BE49-F238E27FC236}">
                <a16:creationId xmlns:a16="http://schemas.microsoft.com/office/drawing/2014/main" id="{B7BE6A8C-4991-467D-830F-A28D2738A123}"/>
              </a:ext>
            </a:extLst>
          </p:cNvPr>
          <p:cNvSpPr/>
          <p:nvPr/>
        </p:nvSpPr>
        <p:spPr>
          <a:xfrm>
            <a:off x="2831990" y="3323347"/>
            <a:ext cx="1318650" cy="397566"/>
          </a:xfrm>
          <a:prstGeom prst="roundRect">
            <a:avLst/>
          </a:prstGeom>
          <a:noFill/>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sp>
        <p:nvSpPr>
          <p:cNvPr id="111" name="Rectangle: Rounded Corners 110">
            <a:extLst>
              <a:ext uri="{FF2B5EF4-FFF2-40B4-BE49-F238E27FC236}">
                <a16:creationId xmlns:a16="http://schemas.microsoft.com/office/drawing/2014/main" id="{FE08A6F1-99B9-4375-BDFD-524616298F9C}"/>
              </a:ext>
            </a:extLst>
          </p:cNvPr>
          <p:cNvSpPr/>
          <p:nvPr/>
        </p:nvSpPr>
        <p:spPr>
          <a:xfrm>
            <a:off x="2831990" y="3933602"/>
            <a:ext cx="1318650" cy="397566"/>
          </a:xfrm>
          <a:prstGeom prst="roundRect">
            <a:avLst/>
          </a:prstGeom>
          <a:noFill/>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sp>
        <p:nvSpPr>
          <p:cNvPr id="112" name="Rectangle: Rounded Corners 111">
            <a:extLst>
              <a:ext uri="{FF2B5EF4-FFF2-40B4-BE49-F238E27FC236}">
                <a16:creationId xmlns:a16="http://schemas.microsoft.com/office/drawing/2014/main" id="{148BAAF8-4D71-46A3-99C4-14B0F36A9031}"/>
              </a:ext>
            </a:extLst>
          </p:cNvPr>
          <p:cNvSpPr/>
          <p:nvPr/>
        </p:nvSpPr>
        <p:spPr>
          <a:xfrm>
            <a:off x="2831990" y="2713092"/>
            <a:ext cx="1318650" cy="397566"/>
          </a:xfrm>
          <a:prstGeom prst="roundRect">
            <a:avLst/>
          </a:prstGeom>
          <a:noFill/>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sp>
        <p:nvSpPr>
          <p:cNvPr id="113" name="Rectangle: Rounded Corners 112">
            <a:extLst>
              <a:ext uri="{FF2B5EF4-FFF2-40B4-BE49-F238E27FC236}">
                <a16:creationId xmlns:a16="http://schemas.microsoft.com/office/drawing/2014/main" id="{F317DEF9-8CAE-4036-8857-D0CF59A481B6}"/>
              </a:ext>
            </a:extLst>
          </p:cNvPr>
          <p:cNvSpPr/>
          <p:nvPr/>
        </p:nvSpPr>
        <p:spPr>
          <a:xfrm>
            <a:off x="2831990" y="2102837"/>
            <a:ext cx="1318650" cy="397566"/>
          </a:xfrm>
          <a:prstGeom prst="roundRect">
            <a:avLst/>
          </a:prstGeom>
          <a:noFill/>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sp>
        <p:nvSpPr>
          <p:cNvPr id="115" name="Left Brace 114">
            <a:extLst>
              <a:ext uri="{FF2B5EF4-FFF2-40B4-BE49-F238E27FC236}">
                <a16:creationId xmlns:a16="http://schemas.microsoft.com/office/drawing/2014/main" id="{038B9A9D-2978-4B90-B07B-DFBC46CA6A0D}"/>
              </a:ext>
            </a:extLst>
          </p:cNvPr>
          <p:cNvSpPr/>
          <p:nvPr/>
        </p:nvSpPr>
        <p:spPr>
          <a:xfrm>
            <a:off x="2161798" y="1419089"/>
            <a:ext cx="545612" cy="3001335"/>
          </a:xfrm>
          <a:prstGeom prst="lef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defRPr/>
            </a:pPr>
            <a:endParaRPr lang="en-US">
              <a:solidFill>
                <a:srgbClr val="012036"/>
              </a:solidFill>
              <a:latin typeface="Calibri" panose="020F0502020204030204"/>
            </a:endParaRPr>
          </a:p>
        </p:txBody>
      </p:sp>
      <p:sp>
        <p:nvSpPr>
          <p:cNvPr id="117" name="Rectangle 116">
            <a:extLst>
              <a:ext uri="{FF2B5EF4-FFF2-40B4-BE49-F238E27FC236}">
                <a16:creationId xmlns:a16="http://schemas.microsoft.com/office/drawing/2014/main" id="{E28BA8F9-3615-408C-A763-9030B52E1975}"/>
              </a:ext>
            </a:extLst>
          </p:cNvPr>
          <p:cNvSpPr/>
          <p:nvPr/>
        </p:nvSpPr>
        <p:spPr>
          <a:xfrm>
            <a:off x="3205970" y="2116955"/>
            <a:ext cx="568425" cy="369332"/>
          </a:xfrm>
          <a:prstGeom prst="rect">
            <a:avLst/>
          </a:prstGeom>
        </p:spPr>
        <p:txBody>
          <a:bodyPr wrap="none">
            <a:spAutoFit/>
          </a:bodyPr>
          <a:lstStyle/>
          <a:p>
            <a:pPr algn="ctr" defTabSz="457189">
              <a:defRPr/>
            </a:pPr>
            <a:r>
              <a:rPr lang="en-US">
                <a:solidFill>
                  <a:srgbClr val="012036"/>
                </a:solidFill>
                <a:latin typeface="Calibri Light" panose="020F0302020204030204"/>
              </a:rPr>
              <a:t>Java</a:t>
            </a:r>
          </a:p>
        </p:txBody>
      </p:sp>
      <p:sp>
        <p:nvSpPr>
          <p:cNvPr id="118" name="Rectangle 117">
            <a:extLst>
              <a:ext uri="{FF2B5EF4-FFF2-40B4-BE49-F238E27FC236}">
                <a16:creationId xmlns:a16="http://schemas.microsoft.com/office/drawing/2014/main" id="{25E05172-B03D-4D7D-B558-76509187FA16}"/>
              </a:ext>
            </a:extLst>
          </p:cNvPr>
          <p:cNvSpPr/>
          <p:nvPr/>
        </p:nvSpPr>
        <p:spPr>
          <a:xfrm>
            <a:off x="3203340" y="2727209"/>
            <a:ext cx="510076" cy="369332"/>
          </a:xfrm>
          <a:prstGeom prst="rect">
            <a:avLst/>
          </a:prstGeom>
        </p:spPr>
        <p:txBody>
          <a:bodyPr wrap="none">
            <a:spAutoFit/>
          </a:bodyPr>
          <a:lstStyle/>
          <a:p>
            <a:pPr algn="ctr" defTabSz="457189">
              <a:defRPr/>
            </a:pPr>
            <a:r>
              <a:rPr lang="en-US">
                <a:solidFill>
                  <a:srgbClr val="012036"/>
                </a:solidFill>
                <a:latin typeface="Calibri Light" panose="020F0302020204030204"/>
              </a:rPr>
              <a:t>Lua</a:t>
            </a:r>
          </a:p>
        </p:txBody>
      </p:sp>
      <p:cxnSp>
        <p:nvCxnSpPr>
          <p:cNvPr id="263" name="Straight Arrow Connector 262">
            <a:extLst>
              <a:ext uri="{FF2B5EF4-FFF2-40B4-BE49-F238E27FC236}">
                <a16:creationId xmlns:a16="http://schemas.microsoft.com/office/drawing/2014/main" id="{EA9A17AB-7D06-40CF-BD95-47FA7A274BC5}"/>
              </a:ext>
            </a:extLst>
          </p:cNvPr>
          <p:cNvCxnSpPr>
            <a:cxnSpLocks/>
          </p:cNvCxnSpPr>
          <p:nvPr/>
        </p:nvCxnSpPr>
        <p:spPr>
          <a:xfrm>
            <a:off x="4150641" y="1691366"/>
            <a:ext cx="1782163" cy="880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44C08392-377C-41A0-9CB8-7F25250D196E}"/>
              </a:ext>
            </a:extLst>
          </p:cNvPr>
          <p:cNvCxnSpPr/>
          <p:nvPr/>
        </p:nvCxnSpPr>
        <p:spPr>
          <a:xfrm>
            <a:off x="4164094" y="1595835"/>
            <a:ext cx="1782163" cy="880630"/>
          </a:xfrm>
          <a:prstGeom prst="straightConnector1">
            <a:avLst/>
          </a:prstGeom>
          <a:ln w="19050">
            <a:solidFill>
              <a:srgbClr val="19BB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1427389F-0801-4FB0-B323-A9501D842F93}"/>
              </a:ext>
            </a:extLst>
          </p:cNvPr>
          <p:cNvCxnSpPr>
            <a:cxnSpLocks/>
          </p:cNvCxnSpPr>
          <p:nvPr/>
        </p:nvCxnSpPr>
        <p:spPr>
          <a:xfrm flipV="1">
            <a:off x="4150640" y="3080314"/>
            <a:ext cx="1784556" cy="410013"/>
          </a:xfrm>
          <a:prstGeom prst="straightConnector1">
            <a:avLst/>
          </a:prstGeom>
          <a:ln w="19050">
            <a:solidFill>
              <a:srgbClr val="19BB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62881B3-2ACC-4311-9320-5F7338454547}"/>
              </a:ext>
            </a:extLst>
          </p:cNvPr>
          <p:cNvCxnSpPr>
            <a:cxnSpLocks/>
          </p:cNvCxnSpPr>
          <p:nvPr/>
        </p:nvCxnSpPr>
        <p:spPr>
          <a:xfrm flipV="1">
            <a:off x="4150640" y="3169322"/>
            <a:ext cx="1784556" cy="410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8E99C90-7A74-4286-BB36-712050A26007}"/>
              </a:ext>
            </a:extLst>
          </p:cNvPr>
          <p:cNvCxnSpPr>
            <a:cxnSpLocks/>
          </p:cNvCxnSpPr>
          <p:nvPr/>
        </p:nvCxnSpPr>
        <p:spPr>
          <a:xfrm flipV="1">
            <a:off x="4148247" y="3374329"/>
            <a:ext cx="1784556" cy="705617"/>
          </a:xfrm>
          <a:prstGeom prst="straightConnector1">
            <a:avLst/>
          </a:prstGeom>
          <a:ln w="19050">
            <a:solidFill>
              <a:srgbClr val="19BB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E9D7207F-4E3C-4427-A3CA-1A1AE5DB56C3}"/>
              </a:ext>
            </a:extLst>
          </p:cNvPr>
          <p:cNvCxnSpPr>
            <a:cxnSpLocks/>
          </p:cNvCxnSpPr>
          <p:nvPr/>
        </p:nvCxnSpPr>
        <p:spPr>
          <a:xfrm flipV="1">
            <a:off x="4154051" y="3472493"/>
            <a:ext cx="1784556" cy="705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87A3447F-7FD2-4CC9-A231-0BA354D71502}"/>
              </a:ext>
            </a:extLst>
          </p:cNvPr>
          <p:cNvCxnSpPr>
            <a:cxnSpLocks/>
          </p:cNvCxnSpPr>
          <p:nvPr/>
        </p:nvCxnSpPr>
        <p:spPr>
          <a:xfrm flipV="1">
            <a:off x="4161700" y="2942462"/>
            <a:ext cx="1784556" cy="485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E660C135-DF71-45F9-8F8C-AFA9FDFFD7C1}"/>
              </a:ext>
            </a:extLst>
          </p:cNvPr>
          <p:cNvCxnSpPr>
            <a:cxnSpLocks/>
          </p:cNvCxnSpPr>
          <p:nvPr/>
        </p:nvCxnSpPr>
        <p:spPr>
          <a:xfrm flipV="1">
            <a:off x="4155391" y="2856478"/>
            <a:ext cx="1784556" cy="48563"/>
          </a:xfrm>
          <a:prstGeom prst="straightConnector1">
            <a:avLst/>
          </a:prstGeom>
          <a:ln w="19050">
            <a:solidFill>
              <a:srgbClr val="19BB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6A0484D-FF7B-4F75-828B-19AF3D7EE589}"/>
              </a:ext>
            </a:extLst>
          </p:cNvPr>
          <p:cNvCxnSpPr>
            <a:cxnSpLocks/>
          </p:cNvCxnSpPr>
          <p:nvPr/>
        </p:nvCxnSpPr>
        <p:spPr>
          <a:xfrm>
            <a:off x="4154975" y="2354684"/>
            <a:ext cx="1777827" cy="420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01407DA-59E7-4255-834E-37228E0EF7AE}"/>
              </a:ext>
            </a:extLst>
          </p:cNvPr>
          <p:cNvCxnSpPr>
            <a:cxnSpLocks/>
          </p:cNvCxnSpPr>
          <p:nvPr/>
        </p:nvCxnSpPr>
        <p:spPr>
          <a:xfrm>
            <a:off x="4148249" y="2268707"/>
            <a:ext cx="1777827" cy="420825"/>
          </a:xfrm>
          <a:prstGeom prst="straightConnector1">
            <a:avLst/>
          </a:prstGeom>
          <a:ln w="19050">
            <a:solidFill>
              <a:srgbClr val="19BBB7"/>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A89D73B2-1093-49C5-95F0-623D9D164951}"/>
              </a:ext>
            </a:extLst>
          </p:cNvPr>
          <p:cNvGrpSpPr/>
          <p:nvPr/>
        </p:nvGrpSpPr>
        <p:grpSpPr>
          <a:xfrm>
            <a:off x="5932804" y="2117392"/>
            <a:ext cx="1962842" cy="1640243"/>
            <a:chOff x="5781728" y="1835372"/>
            <a:chExt cx="1962842" cy="1640243"/>
          </a:xfrm>
        </p:grpSpPr>
        <p:grpSp>
          <p:nvGrpSpPr>
            <p:cNvPr id="212" name="Group 211">
              <a:extLst>
                <a:ext uri="{FF2B5EF4-FFF2-40B4-BE49-F238E27FC236}">
                  <a16:creationId xmlns:a16="http://schemas.microsoft.com/office/drawing/2014/main" id="{5BF26CD4-1015-4604-87F2-A70759B266C9}"/>
                </a:ext>
              </a:extLst>
            </p:cNvPr>
            <p:cNvGrpSpPr/>
            <p:nvPr/>
          </p:nvGrpSpPr>
          <p:grpSpPr>
            <a:xfrm>
              <a:off x="5781728" y="1835372"/>
              <a:ext cx="1962842" cy="1640243"/>
              <a:chOff x="5018403" y="2135475"/>
              <a:chExt cx="3566160" cy="1640243"/>
            </a:xfrm>
          </p:grpSpPr>
          <p:sp>
            <p:nvSpPr>
              <p:cNvPr id="210" name="Round Same Side Corner Rectangle 26">
                <a:extLst>
                  <a:ext uri="{FF2B5EF4-FFF2-40B4-BE49-F238E27FC236}">
                    <a16:creationId xmlns:a16="http://schemas.microsoft.com/office/drawing/2014/main" id="{A77C72DD-6D7F-4E4F-9BE3-2B0896C7EACF}"/>
                  </a:ext>
                </a:extLst>
              </p:cNvPr>
              <p:cNvSpPr/>
              <p:nvPr/>
            </p:nvSpPr>
            <p:spPr bwMode="auto">
              <a:xfrm rot="10800000">
                <a:off x="5022750" y="2484684"/>
                <a:ext cx="3561813" cy="1291034"/>
              </a:xfrm>
              <a:prstGeom prst="round2SameRect">
                <a:avLst/>
              </a:prstGeom>
              <a:solidFill>
                <a:schemeClr val="bg1"/>
              </a:solidFill>
              <a:ln w="25400" cap="flat" cmpd="sng" algn="ctr">
                <a:solidFill>
                  <a:srgbClr val="19BBB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457189" fontAlgn="base">
                  <a:spcBef>
                    <a:spcPct val="50000"/>
                  </a:spcBef>
                  <a:spcAft>
                    <a:spcPct val="17000"/>
                  </a:spcAft>
                  <a:buClr>
                    <a:srgbClr val="000000"/>
                  </a:buClr>
                  <a:defRPr/>
                </a:pPr>
                <a:endParaRPr lang="en-US" sz="1400">
                  <a:solidFill>
                    <a:srgbClr val="292929"/>
                  </a:solidFill>
                  <a:latin typeface="Calibri" panose="020F0502020204030204"/>
                </a:endParaRPr>
              </a:p>
            </p:txBody>
          </p:sp>
          <p:sp>
            <p:nvSpPr>
              <p:cNvPr id="211" name="Round Same Side Corner Rectangle 27">
                <a:extLst>
                  <a:ext uri="{FF2B5EF4-FFF2-40B4-BE49-F238E27FC236}">
                    <a16:creationId xmlns:a16="http://schemas.microsoft.com/office/drawing/2014/main" id="{BCF9D7ED-2423-4C75-9FF6-EA563BAEE458}"/>
                  </a:ext>
                </a:extLst>
              </p:cNvPr>
              <p:cNvSpPr/>
              <p:nvPr/>
            </p:nvSpPr>
            <p:spPr bwMode="auto">
              <a:xfrm>
                <a:off x="5018403" y="2135475"/>
                <a:ext cx="3566160" cy="346571"/>
              </a:xfrm>
              <a:prstGeom prst="round2SameRect">
                <a:avLst>
                  <a:gd name="adj1" fmla="val 50000"/>
                  <a:gd name="adj2" fmla="val 0"/>
                </a:avLst>
              </a:prstGeom>
              <a:solidFill>
                <a:srgbClr val="19BBB7"/>
              </a:solidFill>
              <a:ln w="12700" cap="flat" cmpd="sng" algn="ctr">
                <a:solidFill>
                  <a:srgbClr val="19BBB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457189" fontAlgn="base">
                  <a:spcBef>
                    <a:spcPct val="50000"/>
                  </a:spcBef>
                  <a:spcAft>
                    <a:spcPct val="17000"/>
                  </a:spcAft>
                  <a:buClr>
                    <a:srgbClr val="000000"/>
                  </a:buClr>
                  <a:defRPr/>
                </a:pPr>
                <a:endParaRPr lang="en-US" sz="1400">
                  <a:solidFill>
                    <a:srgbClr val="292929"/>
                  </a:solidFill>
                  <a:latin typeface="Calibri" panose="020F0502020204030204"/>
                </a:endParaRPr>
              </a:p>
            </p:txBody>
          </p:sp>
        </p:grpSp>
        <p:grpSp>
          <p:nvGrpSpPr>
            <p:cNvPr id="258" name="Group 257">
              <a:extLst>
                <a:ext uri="{FF2B5EF4-FFF2-40B4-BE49-F238E27FC236}">
                  <a16:creationId xmlns:a16="http://schemas.microsoft.com/office/drawing/2014/main" id="{B0AF056F-6ECF-45B2-A77E-2895354ECB8A}"/>
                </a:ext>
              </a:extLst>
            </p:cNvPr>
            <p:cNvGrpSpPr/>
            <p:nvPr/>
          </p:nvGrpSpPr>
          <p:grpSpPr>
            <a:xfrm>
              <a:off x="6269095" y="2431073"/>
              <a:ext cx="988108" cy="859828"/>
              <a:chOff x="4688647" y="3921904"/>
              <a:chExt cx="988108" cy="859828"/>
            </a:xfrm>
          </p:grpSpPr>
          <p:grpSp>
            <p:nvGrpSpPr>
              <p:cNvPr id="229" name="Group 228">
                <a:extLst>
                  <a:ext uri="{FF2B5EF4-FFF2-40B4-BE49-F238E27FC236}">
                    <a16:creationId xmlns:a16="http://schemas.microsoft.com/office/drawing/2014/main" id="{AB9108AC-EC6E-473C-A68F-52C50CE3D18A}"/>
                  </a:ext>
                </a:extLst>
              </p:cNvPr>
              <p:cNvGrpSpPr/>
              <p:nvPr/>
            </p:nvGrpSpPr>
            <p:grpSpPr>
              <a:xfrm>
                <a:off x="4688647" y="3921904"/>
                <a:ext cx="289323" cy="527453"/>
                <a:chOff x="4704549" y="3927943"/>
                <a:chExt cx="289323" cy="527453"/>
              </a:xfrm>
            </p:grpSpPr>
            <p:sp>
              <p:nvSpPr>
                <p:cNvPr id="216" name="Rectangle: Rounded Corners 215">
                  <a:extLst>
                    <a:ext uri="{FF2B5EF4-FFF2-40B4-BE49-F238E27FC236}">
                      <a16:creationId xmlns:a16="http://schemas.microsoft.com/office/drawing/2014/main" id="{2DCA9C40-8FC8-4953-8E22-988902AF5E44}"/>
                    </a:ext>
                  </a:extLst>
                </p:cNvPr>
                <p:cNvSpPr/>
                <p:nvPr/>
              </p:nvSpPr>
              <p:spPr>
                <a:xfrm>
                  <a:off x="4704549" y="3927943"/>
                  <a:ext cx="289323" cy="527453"/>
                </a:xfrm>
                <a:prstGeom prst="roundRect">
                  <a:avLst>
                    <a:gd name="adj" fmla="val 5923"/>
                  </a:avLst>
                </a:prstGeom>
                <a:solidFill>
                  <a:schemeClr val="bg1">
                    <a:lumMod val="85000"/>
                  </a:schemeClr>
                </a:solidFill>
                <a:ln w="1905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cxnSp>
              <p:nvCxnSpPr>
                <p:cNvPr id="217" name="Straight Connector 216">
                  <a:extLst>
                    <a:ext uri="{FF2B5EF4-FFF2-40B4-BE49-F238E27FC236}">
                      <a16:creationId xmlns:a16="http://schemas.microsoft.com/office/drawing/2014/main" id="{4CBF48DD-1D1C-47C7-A5E8-5220FC7257A5}"/>
                    </a:ext>
                  </a:extLst>
                </p:cNvPr>
                <p:cNvCxnSpPr/>
                <p:nvPr/>
              </p:nvCxnSpPr>
              <p:spPr>
                <a:xfrm>
                  <a:off x="4704549" y="3997718"/>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AE62EF6-B096-4C20-8EA7-667D9C84CC67}"/>
                    </a:ext>
                  </a:extLst>
                </p:cNvPr>
                <p:cNvCxnSpPr/>
                <p:nvPr/>
              </p:nvCxnSpPr>
              <p:spPr>
                <a:xfrm>
                  <a:off x="4704549" y="4073187"/>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DCE9868-8F7C-486C-95CD-8C14B692C179}"/>
                    </a:ext>
                  </a:extLst>
                </p:cNvPr>
                <p:cNvCxnSpPr/>
                <p:nvPr/>
              </p:nvCxnSpPr>
              <p:spPr>
                <a:xfrm>
                  <a:off x="4704549" y="4148656"/>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D1EDEB2-9795-4322-9E74-830B7CBE7966}"/>
                    </a:ext>
                  </a:extLst>
                </p:cNvPr>
                <p:cNvCxnSpPr/>
                <p:nvPr/>
              </p:nvCxnSpPr>
              <p:spPr>
                <a:xfrm>
                  <a:off x="4704549" y="4224125"/>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C7AD4EB8-350F-45C7-9088-8B3CAA633BB3}"/>
                    </a:ext>
                  </a:extLst>
                </p:cNvPr>
                <p:cNvGrpSpPr/>
                <p:nvPr/>
              </p:nvGrpSpPr>
              <p:grpSpPr>
                <a:xfrm>
                  <a:off x="4890697" y="3997718"/>
                  <a:ext cx="77425" cy="226407"/>
                  <a:chOff x="8063852" y="520606"/>
                  <a:chExt cx="356260" cy="495263"/>
                </a:xfrm>
              </p:grpSpPr>
              <p:cxnSp>
                <p:nvCxnSpPr>
                  <p:cNvPr id="225" name="Straight Connector 224">
                    <a:extLst>
                      <a:ext uri="{FF2B5EF4-FFF2-40B4-BE49-F238E27FC236}">
                        <a16:creationId xmlns:a16="http://schemas.microsoft.com/office/drawing/2014/main" id="{93D5F156-6218-4A93-B108-05EBD4B07B3D}"/>
                      </a:ext>
                    </a:extLst>
                  </p:cNvPr>
                  <p:cNvCxnSpPr/>
                  <p:nvPr/>
                </p:nvCxnSpPr>
                <p:spPr>
                  <a:xfrm>
                    <a:off x="8063852" y="520606"/>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4DF0493-5B2C-483A-AA9B-887C4AB2C994}"/>
                      </a:ext>
                    </a:extLst>
                  </p:cNvPr>
                  <p:cNvCxnSpPr/>
                  <p:nvPr/>
                </p:nvCxnSpPr>
                <p:spPr>
                  <a:xfrm>
                    <a:off x="8063852" y="685694"/>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8629275-9610-4966-B9AB-7C8DB463CB51}"/>
                      </a:ext>
                    </a:extLst>
                  </p:cNvPr>
                  <p:cNvCxnSpPr/>
                  <p:nvPr/>
                </p:nvCxnSpPr>
                <p:spPr>
                  <a:xfrm>
                    <a:off x="8063852" y="850782"/>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415E018-C160-408C-8865-B193A226FFE1}"/>
                      </a:ext>
                    </a:extLst>
                  </p:cNvPr>
                  <p:cNvCxnSpPr/>
                  <p:nvPr/>
                </p:nvCxnSpPr>
                <p:spPr>
                  <a:xfrm>
                    <a:off x="8063852" y="1015869"/>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2" name="Straight Connector 221">
                  <a:extLst>
                    <a:ext uri="{FF2B5EF4-FFF2-40B4-BE49-F238E27FC236}">
                      <a16:creationId xmlns:a16="http://schemas.microsoft.com/office/drawing/2014/main" id="{ABDB14F7-9427-472D-8DDD-030E8E6417B6}"/>
                    </a:ext>
                  </a:extLst>
                </p:cNvPr>
                <p:cNvCxnSpPr/>
                <p:nvPr/>
              </p:nvCxnSpPr>
              <p:spPr>
                <a:xfrm>
                  <a:off x="4788660" y="4327358"/>
                  <a:ext cx="1211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37FFA52-62A4-47A3-82A9-F10F2D82B169}"/>
                    </a:ext>
                  </a:extLst>
                </p:cNvPr>
                <p:cNvCxnSpPr/>
                <p:nvPr/>
              </p:nvCxnSpPr>
              <p:spPr>
                <a:xfrm>
                  <a:off x="4807134" y="4363465"/>
                  <a:ext cx="8415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73B5D03-0AB5-44E1-A982-C5DF36F22867}"/>
                    </a:ext>
                  </a:extLst>
                </p:cNvPr>
                <p:cNvCxnSpPr/>
                <p:nvPr/>
              </p:nvCxnSpPr>
              <p:spPr>
                <a:xfrm>
                  <a:off x="4831897" y="4399571"/>
                  <a:ext cx="3462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5DBC31E4-43E9-423B-A4B5-2224F61815C5}"/>
                  </a:ext>
                </a:extLst>
              </p:cNvPr>
              <p:cNvGrpSpPr/>
              <p:nvPr/>
            </p:nvGrpSpPr>
            <p:grpSpPr>
              <a:xfrm>
                <a:off x="5038039" y="3921904"/>
                <a:ext cx="289323" cy="527453"/>
                <a:chOff x="4704549" y="3927943"/>
                <a:chExt cx="289323" cy="527453"/>
              </a:xfrm>
            </p:grpSpPr>
            <p:sp>
              <p:nvSpPr>
                <p:cNvPr id="231" name="Rectangle: Rounded Corners 230">
                  <a:extLst>
                    <a:ext uri="{FF2B5EF4-FFF2-40B4-BE49-F238E27FC236}">
                      <a16:creationId xmlns:a16="http://schemas.microsoft.com/office/drawing/2014/main" id="{4C5292B8-0B8D-4AC5-A5BA-E606D045711F}"/>
                    </a:ext>
                  </a:extLst>
                </p:cNvPr>
                <p:cNvSpPr/>
                <p:nvPr/>
              </p:nvSpPr>
              <p:spPr>
                <a:xfrm>
                  <a:off x="4704549" y="3927943"/>
                  <a:ext cx="289323" cy="527453"/>
                </a:xfrm>
                <a:prstGeom prst="roundRect">
                  <a:avLst>
                    <a:gd name="adj" fmla="val 5923"/>
                  </a:avLst>
                </a:prstGeom>
                <a:solidFill>
                  <a:schemeClr val="bg1">
                    <a:lumMod val="85000"/>
                  </a:schemeClr>
                </a:solidFill>
                <a:ln w="1905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cxnSp>
              <p:nvCxnSpPr>
                <p:cNvPr id="232" name="Straight Connector 231">
                  <a:extLst>
                    <a:ext uri="{FF2B5EF4-FFF2-40B4-BE49-F238E27FC236}">
                      <a16:creationId xmlns:a16="http://schemas.microsoft.com/office/drawing/2014/main" id="{2CDD69AF-9B7C-448A-AE5D-348D28220485}"/>
                    </a:ext>
                  </a:extLst>
                </p:cNvPr>
                <p:cNvCxnSpPr/>
                <p:nvPr/>
              </p:nvCxnSpPr>
              <p:spPr>
                <a:xfrm>
                  <a:off x="4704549" y="3997718"/>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03D7EC-04B4-4508-9EBF-A44273CAD1C9}"/>
                    </a:ext>
                  </a:extLst>
                </p:cNvPr>
                <p:cNvCxnSpPr/>
                <p:nvPr/>
              </p:nvCxnSpPr>
              <p:spPr>
                <a:xfrm>
                  <a:off x="4704549" y="4073187"/>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C5F683-889D-4CF0-B0F5-100E16269275}"/>
                    </a:ext>
                  </a:extLst>
                </p:cNvPr>
                <p:cNvCxnSpPr/>
                <p:nvPr/>
              </p:nvCxnSpPr>
              <p:spPr>
                <a:xfrm>
                  <a:off x="4704549" y="4148656"/>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B91DD90-193B-423C-B83B-D712C1E84E5B}"/>
                    </a:ext>
                  </a:extLst>
                </p:cNvPr>
                <p:cNvCxnSpPr/>
                <p:nvPr/>
              </p:nvCxnSpPr>
              <p:spPr>
                <a:xfrm>
                  <a:off x="4704549" y="4224125"/>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6" name="Group 235">
                  <a:extLst>
                    <a:ext uri="{FF2B5EF4-FFF2-40B4-BE49-F238E27FC236}">
                      <a16:creationId xmlns:a16="http://schemas.microsoft.com/office/drawing/2014/main" id="{FDE4EFF1-B5FA-4DE1-85E0-70C7B9F0116A}"/>
                    </a:ext>
                  </a:extLst>
                </p:cNvPr>
                <p:cNvGrpSpPr/>
                <p:nvPr/>
              </p:nvGrpSpPr>
              <p:grpSpPr>
                <a:xfrm>
                  <a:off x="4890697" y="3997718"/>
                  <a:ext cx="77425" cy="226407"/>
                  <a:chOff x="8063852" y="520606"/>
                  <a:chExt cx="356260" cy="495263"/>
                </a:xfrm>
              </p:grpSpPr>
              <p:cxnSp>
                <p:nvCxnSpPr>
                  <p:cNvPr id="240" name="Straight Connector 239">
                    <a:extLst>
                      <a:ext uri="{FF2B5EF4-FFF2-40B4-BE49-F238E27FC236}">
                        <a16:creationId xmlns:a16="http://schemas.microsoft.com/office/drawing/2014/main" id="{565E1062-6A6A-499C-9C4F-37AF89AD257B}"/>
                      </a:ext>
                    </a:extLst>
                  </p:cNvPr>
                  <p:cNvCxnSpPr/>
                  <p:nvPr/>
                </p:nvCxnSpPr>
                <p:spPr>
                  <a:xfrm>
                    <a:off x="8063852" y="520606"/>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C8681AB-112C-47FD-B329-CF16DBF9C0CB}"/>
                      </a:ext>
                    </a:extLst>
                  </p:cNvPr>
                  <p:cNvCxnSpPr/>
                  <p:nvPr/>
                </p:nvCxnSpPr>
                <p:spPr>
                  <a:xfrm>
                    <a:off x="8063852" y="685694"/>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B568836-3B4D-4B7B-8B1D-A33706703FCD}"/>
                      </a:ext>
                    </a:extLst>
                  </p:cNvPr>
                  <p:cNvCxnSpPr/>
                  <p:nvPr/>
                </p:nvCxnSpPr>
                <p:spPr>
                  <a:xfrm>
                    <a:off x="8063852" y="850782"/>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EE1FB75-1E53-4C53-980C-F10BB1C12C35}"/>
                      </a:ext>
                    </a:extLst>
                  </p:cNvPr>
                  <p:cNvCxnSpPr/>
                  <p:nvPr/>
                </p:nvCxnSpPr>
                <p:spPr>
                  <a:xfrm>
                    <a:off x="8063852" y="1015869"/>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37" name="Straight Connector 236">
                  <a:extLst>
                    <a:ext uri="{FF2B5EF4-FFF2-40B4-BE49-F238E27FC236}">
                      <a16:creationId xmlns:a16="http://schemas.microsoft.com/office/drawing/2014/main" id="{1EE860FC-B2D2-44A8-95B4-C90F86F8E038}"/>
                    </a:ext>
                  </a:extLst>
                </p:cNvPr>
                <p:cNvCxnSpPr/>
                <p:nvPr/>
              </p:nvCxnSpPr>
              <p:spPr>
                <a:xfrm>
                  <a:off x="4788660" y="4327358"/>
                  <a:ext cx="1211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640792F-B057-4DB8-B5C2-C523E57A531D}"/>
                    </a:ext>
                  </a:extLst>
                </p:cNvPr>
                <p:cNvCxnSpPr/>
                <p:nvPr/>
              </p:nvCxnSpPr>
              <p:spPr>
                <a:xfrm>
                  <a:off x="4807134" y="4363465"/>
                  <a:ext cx="8415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FAC18DC-A344-4B09-A59F-B88823C7B86E}"/>
                    </a:ext>
                  </a:extLst>
                </p:cNvPr>
                <p:cNvCxnSpPr/>
                <p:nvPr/>
              </p:nvCxnSpPr>
              <p:spPr>
                <a:xfrm>
                  <a:off x="4831897" y="4399571"/>
                  <a:ext cx="3462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5BBF8696-949A-4370-9A66-970909232D62}"/>
                  </a:ext>
                </a:extLst>
              </p:cNvPr>
              <p:cNvGrpSpPr/>
              <p:nvPr/>
            </p:nvGrpSpPr>
            <p:grpSpPr>
              <a:xfrm>
                <a:off x="5387432" y="3921904"/>
                <a:ext cx="289323" cy="527453"/>
                <a:chOff x="4704549" y="3927943"/>
                <a:chExt cx="289323" cy="527453"/>
              </a:xfrm>
            </p:grpSpPr>
            <p:sp>
              <p:nvSpPr>
                <p:cNvPr id="245" name="Rectangle: Rounded Corners 244">
                  <a:extLst>
                    <a:ext uri="{FF2B5EF4-FFF2-40B4-BE49-F238E27FC236}">
                      <a16:creationId xmlns:a16="http://schemas.microsoft.com/office/drawing/2014/main" id="{F290C4DD-63E7-452B-8A01-B7F4160D1682}"/>
                    </a:ext>
                  </a:extLst>
                </p:cNvPr>
                <p:cNvSpPr/>
                <p:nvPr/>
              </p:nvSpPr>
              <p:spPr>
                <a:xfrm>
                  <a:off x="4704549" y="3927943"/>
                  <a:ext cx="289323" cy="527453"/>
                </a:xfrm>
                <a:prstGeom prst="roundRect">
                  <a:avLst>
                    <a:gd name="adj" fmla="val 5923"/>
                  </a:avLst>
                </a:prstGeom>
                <a:solidFill>
                  <a:schemeClr val="bg1">
                    <a:lumMod val="85000"/>
                  </a:schemeClr>
                </a:solidFill>
                <a:ln w="19050" cap="flat"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cxnSp>
              <p:nvCxnSpPr>
                <p:cNvPr id="246" name="Straight Connector 245">
                  <a:extLst>
                    <a:ext uri="{FF2B5EF4-FFF2-40B4-BE49-F238E27FC236}">
                      <a16:creationId xmlns:a16="http://schemas.microsoft.com/office/drawing/2014/main" id="{61598E2B-5935-4ED2-8442-3A1837C1FC07}"/>
                    </a:ext>
                  </a:extLst>
                </p:cNvPr>
                <p:cNvCxnSpPr/>
                <p:nvPr/>
              </p:nvCxnSpPr>
              <p:spPr>
                <a:xfrm>
                  <a:off x="4704549" y="3997718"/>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723387-803F-4CC2-B800-C1D78F2AD96E}"/>
                    </a:ext>
                  </a:extLst>
                </p:cNvPr>
                <p:cNvCxnSpPr/>
                <p:nvPr/>
              </p:nvCxnSpPr>
              <p:spPr>
                <a:xfrm>
                  <a:off x="4704549" y="4073187"/>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95B2E1-572E-4DF5-921B-27629C30CDEC}"/>
                    </a:ext>
                  </a:extLst>
                </p:cNvPr>
                <p:cNvCxnSpPr/>
                <p:nvPr/>
              </p:nvCxnSpPr>
              <p:spPr>
                <a:xfrm>
                  <a:off x="4704549" y="4148656"/>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96A6715-A1CC-4B01-8199-647DD6AF2055}"/>
                    </a:ext>
                  </a:extLst>
                </p:cNvPr>
                <p:cNvCxnSpPr/>
                <p:nvPr/>
              </p:nvCxnSpPr>
              <p:spPr>
                <a:xfrm>
                  <a:off x="4704549" y="4224125"/>
                  <a:ext cx="28932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921BCC70-5969-4D63-810C-2BE8BBC3A715}"/>
                    </a:ext>
                  </a:extLst>
                </p:cNvPr>
                <p:cNvGrpSpPr/>
                <p:nvPr/>
              </p:nvGrpSpPr>
              <p:grpSpPr>
                <a:xfrm>
                  <a:off x="4890697" y="3997718"/>
                  <a:ext cx="77425" cy="226407"/>
                  <a:chOff x="8063852" y="520606"/>
                  <a:chExt cx="356260" cy="495263"/>
                </a:xfrm>
              </p:grpSpPr>
              <p:cxnSp>
                <p:nvCxnSpPr>
                  <p:cNvPr id="254" name="Straight Connector 253">
                    <a:extLst>
                      <a:ext uri="{FF2B5EF4-FFF2-40B4-BE49-F238E27FC236}">
                        <a16:creationId xmlns:a16="http://schemas.microsoft.com/office/drawing/2014/main" id="{33B091FD-E4DE-4F8A-89AC-E60885668D36}"/>
                      </a:ext>
                    </a:extLst>
                  </p:cNvPr>
                  <p:cNvCxnSpPr/>
                  <p:nvPr/>
                </p:nvCxnSpPr>
                <p:spPr>
                  <a:xfrm>
                    <a:off x="8063852" y="520606"/>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4257A8A-73D6-4F21-9BFA-D52105CB0691}"/>
                      </a:ext>
                    </a:extLst>
                  </p:cNvPr>
                  <p:cNvCxnSpPr/>
                  <p:nvPr/>
                </p:nvCxnSpPr>
                <p:spPr>
                  <a:xfrm>
                    <a:off x="8063852" y="685694"/>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554ECF2-22AB-4F0A-A045-C0494C1531B2}"/>
                      </a:ext>
                    </a:extLst>
                  </p:cNvPr>
                  <p:cNvCxnSpPr/>
                  <p:nvPr/>
                </p:nvCxnSpPr>
                <p:spPr>
                  <a:xfrm>
                    <a:off x="8063852" y="850782"/>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CD36924-B39C-4950-9AB5-E727DC0FFDA9}"/>
                      </a:ext>
                    </a:extLst>
                  </p:cNvPr>
                  <p:cNvCxnSpPr/>
                  <p:nvPr/>
                </p:nvCxnSpPr>
                <p:spPr>
                  <a:xfrm>
                    <a:off x="8063852" y="1015869"/>
                    <a:ext cx="356260"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51" name="Straight Connector 250">
                  <a:extLst>
                    <a:ext uri="{FF2B5EF4-FFF2-40B4-BE49-F238E27FC236}">
                      <a16:creationId xmlns:a16="http://schemas.microsoft.com/office/drawing/2014/main" id="{015500F9-F14C-4099-8284-0D9DEA425E9C}"/>
                    </a:ext>
                  </a:extLst>
                </p:cNvPr>
                <p:cNvCxnSpPr/>
                <p:nvPr/>
              </p:nvCxnSpPr>
              <p:spPr>
                <a:xfrm>
                  <a:off x="4788660" y="4327358"/>
                  <a:ext cx="1211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8135B5E-0DD4-4A37-84F4-F0BB2E842849}"/>
                    </a:ext>
                  </a:extLst>
                </p:cNvPr>
                <p:cNvCxnSpPr/>
                <p:nvPr/>
              </p:nvCxnSpPr>
              <p:spPr>
                <a:xfrm>
                  <a:off x="4807134" y="4363465"/>
                  <a:ext cx="8415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1B706CE-4A13-4249-BE2B-8A29A423FF51}"/>
                    </a:ext>
                  </a:extLst>
                </p:cNvPr>
                <p:cNvCxnSpPr/>
                <p:nvPr/>
              </p:nvCxnSpPr>
              <p:spPr>
                <a:xfrm>
                  <a:off x="4831897" y="4399571"/>
                  <a:ext cx="34626"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C8529EE2-4645-4B85-A7CD-47805A20C52F}"/>
                  </a:ext>
                </a:extLst>
              </p:cNvPr>
              <p:cNvGrpSpPr/>
              <p:nvPr/>
            </p:nvGrpSpPr>
            <p:grpSpPr>
              <a:xfrm>
                <a:off x="4850942" y="4387492"/>
                <a:ext cx="664854" cy="394240"/>
                <a:chOff x="4245004" y="3998048"/>
                <a:chExt cx="664854" cy="394240"/>
              </a:xfrm>
            </p:grpSpPr>
            <p:sp>
              <p:nvSpPr>
                <p:cNvPr id="207" name="Rectangle: Rounded Corners 206">
                  <a:extLst>
                    <a:ext uri="{FF2B5EF4-FFF2-40B4-BE49-F238E27FC236}">
                      <a16:creationId xmlns:a16="http://schemas.microsoft.com/office/drawing/2014/main" id="{FCD97EAD-3E05-44A2-8CCC-328F68FFFBD7}"/>
                    </a:ext>
                  </a:extLst>
                </p:cNvPr>
                <p:cNvSpPr/>
                <p:nvPr/>
              </p:nvSpPr>
              <p:spPr>
                <a:xfrm>
                  <a:off x="4245004" y="3998048"/>
                  <a:ext cx="664854" cy="394240"/>
                </a:xfrm>
                <a:prstGeom prst="roundRect">
                  <a:avLst/>
                </a:prstGeom>
                <a:solidFill>
                  <a:srgbClr val="FFFFFF"/>
                </a:solidFill>
                <a:ln w="25400" cap="flat" cmpd="sng" algn="ctr">
                  <a:solidFill>
                    <a:srgbClr val="19BBB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9F403241-5CBD-4316-BDE9-AF0B59832500}"/>
                    </a:ext>
                  </a:extLst>
                </p:cNvPr>
                <p:cNvSpPr/>
                <p:nvPr/>
              </p:nvSpPr>
              <p:spPr>
                <a:xfrm>
                  <a:off x="4306363" y="4014232"/>
                  <a:ext cx="542136" cy="369332"/>
                </a:xfrm>
                <a:prstGeom prst="rect">
                  <a:avLst/>
                </a:prstGeom>
              </p:spPr>
              <p:txBody>
                <a:bodyPr wrap="none">
                  <a:spAutoFit/>
                </a:bodyPr>
                <a:lstStyle/>
                <a:p>
                  <a:pPr algn="ctr" defTabSz="457189">
                    <a:defRPr/>
                  </a:pPr>
                  <a:r>
                    <a:rPr lang="en-US">
                      <a:solidFill>
                        <a:srgbClr val="19BBB7"/>
                      </a:solidFill>
                      <a:latin typeface="Calibri Light" panose="020F0302020204030204"/>
                    </a:rPr>
                    <a:t>CAS</a:t>
                  </a:r>
                </a:p>
              </p:txBody>
            </p:sp>
          </p:grpSp>
        </p:grpSp>
        <p:pic>
          <p:nvPicPr>
            <p:cNvPr id="260" name="Picture 259">
              <a:extLst>
                <a:ext uri="{FF2B5EF4-FFF2-40B4-BE49-F238E27FC236}">
                  <a16:creationId xmlns:a16="http://schemas.microsoft.com/office/drawing/2014/main" id="{8D37E869-D57D-4F89-B81A-7BCFCADDD1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3823" y="1873467"/>
              <a:ext cx="1318650" cy="297124"/>
            </a:xfrm>
            <a:prstGeom prst="rect">
              <a:avLst/>
            </a:prstGeom>
          </p:spPr>
        </p:pic>
      </p:grpSp>
      <p:sp>
        <p:nvSpPr>
          <p:cNvPr id="84" name="Rectangle: Rounded Corners 83">
            <a:extLst>
              <a:ext uri="{FF2B5EF4-FFF2-40B4-BE49-F238E27FC236}">
                <a16:creationId xmlns:a16="http://schemas.microsoft.com/office/drawing/2014/main" id="{3EC29DD4-FC37-4650-BB8F-13B79B5D02AC}"/>
              </a:ext>
            </a:extLst>
          </p:cNvPr>
          <p:cNvSpPr/>
          <p:nvPr/>
        </p:nvSpPr>
        <p:spPr>
          <a:xfrm>
            <a:off x="2832753" y="1492582"/>
            <a:ext cx="1318650" cy="397566"/>
          </a:xfrm>
          <a:prstGeom prst="roundRect">
            <a:avLst/>
          </a:prstGeom>
          <a:noFill/>
          <a:ln w="2540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defTabSz="457189">
              <a:defRPr/>
            </a:pPr>
            <a:endParaRPr lang="en-US">
              <a:solidFill>
                <a:srgbClr val="FFFFFF"/>
              </a:solidFill>
              <a:latin typeface="Calibri" panose="020F0502020204030204"/>
            </a:endParaRPr>
          </a:p>
        </p:txBody>
      </p:sp>
      <p:pic>
        <p:nvPicPr>
          <p:cNvPr id="85" name="Picture 84">
            <a:extLst>
              <a:ext uri="{FF2B5EF4-FFF2-40B4-BE49-F238E27FC236}">
                <a16:creationId xmlns:a16="http://schemas.microsoft.com/office/drawing/2014/main" id="{F624FF6B-CF98-4A75-B297-1EF97DFE67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4843" y="1555998"/>
            <a:ext cx="648691" cy="286637"/>
          </a:xfrm>
          <a:prstGeom prst="rect">
            <a:avLst/>
          </a:prstGeom>
        </p:spPr>
      </p:pic>
      <p:sp>
        <p:nvSpPr>
          <p:cNvPr id="82" name="Title 1">
            <a:extLst>
              <a:ext uri="{FF2B5EF4-FFF2-40B4-BE49-F238E27FC236}">
                <a16:creationId xmlns:a16="http://schemas.microsoft.com/office/drawing/2014/main" id="{D2426741-3844-4DE0-BF31-2C997FE5381A}"/>
              </a:ext>
            </a:extLst>
          </p:cNvPr>
          <p:cNvSpPr>
            <a:spLocks noGrp="1"/>
          </p:cNvSpPr>
          <p:nvPr>
            <p:ph type="title" idx="4294967295"/>
          </p:nvPr>
        </p:nvSpPr>
        <p:spPr>
          <a:xfrm>
            <a:off x="0" y="274638"/>
            <a:ext cx="9144000" cy="619125"/>
          </a:xfrm>
        </p:spPr>
        <p:txBody>
          <a:bodyPr>
            <a:normAutofit/>
          </a:bodyPr>
          <a:lstStyle/>
          <a:p>
            <a:pPr algn="ctr"/>
            <a:r>
              <a:rPr lang="en-US" b="1" dirty="0">
                <a:solidFill>
                  <a:schemeClr val="bg2">
                    <a:lumMod val="25000"/>
                  </a:schemeClr>
                </a:solidFill>
              </a:rPr>
              <a:t>SAS Viya is truly open</a:t>
            </a:r>
          </a:p>
        </p:txBody>
      </p:sp>
    </p:spTree>
    <p:custDataLst>
      <p:tags r:id="rId1"/>
    </p:custDataLst>
    <p:extLst>
      <p:ext uri="{BB962C8B-B14F-4D97-AF65-F5344CB8AC3E}">
        <p14:creationId xmlns:p14="http://schemas.microsoft.com/office/powerpoint/2010/main" val="221606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809E8F-E67C-4121-BC1A-441C14D866D0}"/>
              </a:ext>
            </a:extLst>
          </p:cNvPr>
          <p:cNvPicPr>
            <a:picLocks noChangeAspect="1"/>
          </p:cNvPicPr>
          <p:nvPr/>
        </p:nvPicPr>
        <p:blipFill>
          <a:blip r:embed="rId3"/>
          <a:stretch>
            <a:fillRect/>
          </a:stretch>
        </p:blipFill>
        <p:spPr>
          <a:xfrm>
            <a:off x="414576" y="855339"/>
            <a:ext cx="2958835" cy="1551163"/>
          </a:xfrm>
          <a:prstGeom prst="rect">
            <a:avLst/>
          </a:prstGeom>
          <a:ln w="12700">
            <a:solidFill>
              <a:schemeClr val="tx1"/>
            </a:solidFill>
          </a:ln>
        </p:spPr>
      </p:pic>
      <p:sp>
        <p:nvSpPr>
          <p:cNvPr id="2" name="Title 1"/>
          <p:cNvSpPr>
            <a:spLocks noGrp="1"/>
          </p:cNvSpPr>
          <p:nvPr>
            <p:ph type="title"/>
          </p:nvPr>
        </p:nvSpPr>
        <p:spPr>
          <a:xfrm>
            <a:off x="23606" y="28304"/>
            <a:ext cx="9120394" cy="636629"/>
          </a:xfrm>
        </p:spPr>
        <p:txBody>
          <a:bodyPr/>
          <a:lstStyle/>
          <a:p>
            <a:pPr algn="ctr"/>
            <a:r>
              <a:rPr lang="en-US" b="1" dirty="0"/>
              <a:t>SAS Viya Functionality</a:t>
            </a:r>
          </a:p>
        </p:txBody>
      </p:sp>
      <p:sp>
        <p:nvSpPr>
          <p:cNvPr id="4" name="Content Placeholder 3"/>
          <p:cNvSpPr>
            <a:spLocks noGrp="1"/>
          </p:cNvSpPr>
          <p:nvPr>
            <p:ph idx="1"/>
          </p:nvPr>
        </p:nvSpPr>
        <p:spPr>
          <a:xfrm>
            <a:off x="4441615" y="1123947"/>
            <a:ext cx="4333103" cy="3073020"/>
          </a:xfrm>
        </p:spPr>
        <p:txBody>
          <a:bodyPr>
            <a:normAutofit lnSpcReduction="10000"/>
          </a:bodyPr>
          <a:lstStyle/>
          <a:p>
            <a:endParaRPr lang="en-US" sz="1800" dirty="0"/>
          </a:p>
          <a:p>
            <a:endParaRPr lang="en-US" sz="1800" dirty="0"/>
          </a:p>
          <a:p>
            <a:endParaRPr lang="en-US" sz="1800" dirty="0"/>
          </a:p>
          <a:p>
            <a:endParaRPr lang="en-US" sz="1800" dirty="0"/>
          </a:p>
          <a:p>
            <a:r>
              <a:rPr lang="en-US" sz="1800" dirty="0"/>
              <a:t>SAS Visual Statistics</a:t>
            </a:r>
          </a:p>
          <a:p>
            <a:pPr lvl="1"/>
            <a:r>
              <a:rPr lang="en-US" sz="1800" dirty="0"/>
              <a:t>Build unsupervised and supervised models</a:t>
            </a:r>
          </a:p>
          <a:p>
            <a:pPr lvl="1"/>
            <a:r>
              <a:rPr lang="en-US" sz="1800" dirty="0"/>
              <a:t>Interactively refine candidate models</a:t>
            </a:r>
          </a:p>
          <a:p>
            <a:pPr lvl="1"/>
            <a:r>
              <a:rPr lang="en-US" sz="1800" dirty="0"/>
              <a:t>Compare models and generate score code</a:t>
            </a:r>
          </a:p>
          <a:p>
            <a:endParaRPr lang="en-US" dirty="0"/>
          </a:p>
        </p:txBody>
      </p:sp>
      <p:sp>
        <p:nvSpPr>
          <p:cNvPr id="7" name="Content Placeholder 3"/>
          <p:cNvSpPr txBox="1">
            <a:spLocks/>
          </p:cNvSpPr>
          <p:nvPr/>
        </p:nvSpPr>
        <p:spPr>
          <a:xfrm>
            <a:off x="4003937" y="811808"/>
            <a:ext cx="4333103" cy="1405875"/>
          </a:xfrm>
          <a:prstGeom prst="rect">
            <a:avLst/>
          </a:prstGeom>
        </p:spPr>
        <p:txBody>
          <a:bodyPr vert="horz" lIns="0" tIns="0" rIns="0" bIns="0" rtlCol="0" anchor="t" anchorCtr="0">
            <a:noAutofit/>
          </a:bodyPr>
          <a:lst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z="1800" dirty="0"/>
              <a:t>SAS Visual Analytics</a:t>
            </a:r>
          </a:p>
          <a:p>
            <a:pPr lvl="1"/>
            <a:r>
              <a:rPr lang="en-US" sz="1800" dirty="0"/>
              <a:t>Explore data and discovery relationships</a:t>
            </a:r>
          </a:p>
          <a:p>
            <a:pPr lvl="1"/>
            <a:r>
              <a:rPr lang="en-US" sz="1800" dirty="0"/>
              <a:t>Examine distributions and summary statistics</a:t>
            </a:r>
          </a:p>
          <a:p>
            <a:pPr lvl="1"/>
            <a:r>
              <a:rPr lang="en-US" sz="1800" dirty="0"/>
              <a:t>Perform post-model analysis and reporting</a:t>
            </a:r>
          </a:p>
          <a:p>
            <a:endParaRPr lang="en-US" dirty="0"/>
          </a:p>
        </p:txBody>
      </p:sp>
      <p:sp>
        <p:nvSpPr>
          <p:cNvPr id="8" name="Content Placeholder 3"/>
          <p:cNvSpPr txBox="1">
            <a:spLocks/>
          </p:cNvSpPr>
          <p:nvPr/>
        </p:nvSpPr>
        <p:spPr>
          <a:xfrm>
            <a:off x="4735895" y="473525"/>
            <a:ext cx="4333103" cy="3913848"/>
          </a:xfrm>
          <a:prstGeom prst="rect">
            <a:avLst/>
          </a:prstGeom>
        </p:spPr>
        <p:txBody>
          <a:bodyPr vert="horz" lIns="0" tIns="0" rIns="0" bIns="0" rtlCol="0" anchor="t" anchorCtr="0">
            <a:noAutofit/>
          </a:bodyPr>
          <a:lst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SAS Visual Data Mining and Machine Learning</a:t>
            </a:r>
          </a:p>
          <a:p>
            <a:pPr lvl="1"/>
            <a:r>
              <a:rPr lang="en-US" sz="1800" dirty="0"/>
              <a:t>Six additional machine learning models</a:t>
            </a:r>
          </a:p>
          <a:p>
            <a:endParaRPr lang="en-US" dirty="0"/>
          </a:p>
        </p:txBody>
      </p:sp>
      <p:sp>
        <p:nvSpPr>
          <p:cNvPr id="9" name="Right Arrow 8"/>
          <p:cNvSpPr/>
          <p:nvPr/>
        </p:nvSpPr>
        <p:spPr>
          <a:xfrm rot="10800000">
            <a:off x="3447374" y="857250"/>
            <a:ext cx="482600" cy="229476"/>
          </a:xfrm>
          <a:prstGeom prst="rightArrow">
            <a:avLst>
              <a:gd name="adj1" fmla="val 50000"/>
              <a:gd name="adj2" fmla="val 54729"/>
            </a:avLst>
          </a:prstGeom>
          <a:solidFill>
            <a:srgbClr val="FF0000"/>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endParaRPr lang="en-US" dirty="0"/>
          </a:p>
        </p:txBody>
      </p:sp>
      <p:sp>
        <p:nvSpPr>
          <p:cNvPr id="10" name="Right Arrow 9"/>
          <p:cNvSpPr/>
          <p:nvPr/>
        </p:nvSpPr>
        <p:spPr>
          <a:xfrm rot="10800000">
            <a:off x="3809875" y="2549543"/>
            <a:ext cx="482600" cy="229476"/>
          </a:xfrm>
          <a:prstGeom prst="rightArrow">
            <a:avLst>
              <a:gd name="adj1" fmla="val 50000"/>
              <a:gd name="adj2" fmla="val 54729"/>
            </a:avLst>
          </a:prstGeom>
          <a:solidFill>
            <a:srgbClr val="FF0000"/>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endParaRPr lang="en-US" dirty="0"/>
          </a:p>
        </p:txBody>
      </p:sp>
      <p:sp>
        <p:nvSpPr>
          <p:cNvPr id="11" name="Right Arrow 10"/>
          <p:cNvSpPr/>
          <p:nvPr/>
        </p:nvSpPr>
        <p:spPr>
          <a:xfrm rot="10800000">
            <a:off x="4129223" y="4010924"/>
            <a:ext cx="482600" cy="229476"/>
          </a:xfrm>
          <a:prstGeom prst="rightArrow">
            <a:avLst>
              <a:gd name="adj1" fmla="val 50000"/>
              <a:gd name="adj2" fmla="val 54729"/>
            </a:avLst>
          </a:prstGeom>
          <a:solidFill>
            <a:srgbClr val="FF0000"/>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endParaRPr lang="en-US" dirty="0"/>
          </a:p>
        </p:txBody>
      </p:sp>
      <p:pic>
        <p:nvPicPr>
          <p:cNvPr id="13" name="Picture 12">
            <a:extLst>
              <a:ext uri="{FF2B5EF4-FFF2-40B4-BE49-F238E27FC236}">
                <a16:creationId xmlns:a16="http://schemas.microsoft.com/office/drawing/2014/main" id="{1CE3E53D-17E3-44EA-87A6-172F57449574}"/>
              </a:ext>
            </a:extLst>
          </p:cNvPr>
          <p:cNvPicPr>
            <a:picLocks noChangeAspect="1"/>
          </p:cNvPicPr>
          <p:nvPr/>
        </p:nvPicPr>
        <p:blipFill>
          <a:blip r:embed="rId4"/>
          <a:stretch>
            <a:fillRect/>
          </a:stretch>
        </p:blipFill>
        <p:spPr>
          <a:xfrm>
            <a:off x="685800" y="2100396"/>
            <a:ext cx="3000004" cy="1610283"/>
          </a:xfrm>
          <a:prstGeom prst="rect">
            <a:avLst/>
          </a:prstGeom>
          <a:ln w="12700">
            <a:solidFill>
              <a:schemeClr val="tx1"/>
            </a:solidFill>
          </a:ln>
        </p:spPr>
      </p:pic>
      <p:pic>
        <p:nvPicPr>
          <p:cNvPr id="14" name="Picture 13">
            <a:extLst>
              <a:ext uri="{FF2B5EF4-FFF2-40B4-BE49-F238E27FC236}">
                <a16:creationId xmlns:a16="http://schemas.microsoft.com/office/drawing/2014/main" id="{2F9F9DDD-25A3-42D1-AF99-3E587BF460F0}"/>
              </a:ext>
            </a:extLst>
          </p:cNvPr>
          <p:cNvPicPr>
            <a:picLocks noChangeAspect="1"/>
          </p:cNvPicPr>
          <p:nvPr/>
        </p:nvPicPr>
        <p:blipFill>
          <a:blip r:embed="rId5"/>
          <a:stretch>
            <a:fillRect/>
          </a:stretch>
        </p:blipFill>
        <p:spPr>
          <a:xfrm>
            <a:off x="1023553" y="3283301"/>
            <a:ext cx="2981598" cy="1596586"/>
          </a:xfrm>
          <a:prstGeom prst="rect">
            <a:avLst/>
          </a:prstGeom>
          <a:ln w="12700">
            <a:solidFill>
              <a:schemeClr val="tx1"/>
            </a:solidFill>
          </a:ln>
        </p:spPr>
      </p:pic>
    </p:spTree>
    <p:extLst>
      <p:ext uri="{BB962C8B-B14F-4D97-AF65-F5344CB8AC3E}">
        <p14:creationId xmlns:p14="http://schemas.microsoft.com/office/powerpoint/2010/main" val="146858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516DE2BB-01AB-4FBF-8040-4C3FD844482B}"/>
              </a:ext>
            </a:extLst>
          </p:cNvPr>
          <p:cNvSpPr txBox="1">
            <a:spLocks/>
          </p:cNvSpPr>
          <p:nvPr/>
        </p:nvSpPr>
        <p:spPr>
          <a:xfrm>
            <a:off x="297336" y="1059309"/>
            <a:ext cx="3666903" cy="964406"/>
          </a:xfrm>
          <a:prstGeom prst="rect">
            <a:avLst/>
          </a:prstGeom>
        </p:spPr>
        <p:txBody>
          <a:bodyPr vert="horz"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accent2"/>
              </a:buClr>
              <a:buSzPct val="80000"/>
              <a:buFont typeface="Arial" pitchFamily="34" charset="0"/>
              <a:buChar char="•"/>
              <a:defRPr sz="2000" b="0" i="0" kern="1200" cap="none" baseline="0">
                <a:solidFill>
                  <a:schemeClr val="tx1"/>
                </a:solidFill>
                <a:latin typeface="Calibri Light" charset="0"/>
                <a:ea typeface="Calibri Light" charset="0"/>
                <a:cs typeface="Calibri Light" charset="0"/>
              </a:defRPr>
            </a:lvl1pPr>
            <a:lvl2pPr marL="365760" indent="-182880" algn="l" defTabSz="365760" rtl="0" eaLnBrk="1" latinLnBrk="0" hangingPunct="1">
              <a:lnSpc>
                <a:spcPct val="85000"/>
              </a:lnSpc>
              <a:spcBef>
                <a:spcPts val="800"/>
              </a:spcBef>
              <a:spcAft>
                <a:spcPts val="0"/>
              </a:spcAft>
              <a:buClr>
                <a:schemeClr val="accent2"/>
              </a:buClr>
              <a:buSzPct val="80000"/>
              <a:buFont typeface="Wingdings" pitchFamily="2" charset="2"/>
              <a:buChar char="§"/>
              <a:tabLst/>
              <a:defRPr sz="1800" b="0" i="0" kern="1200" baseline="0">
                <a:solidFill>
                  <a:schemeClr val="tx1"/>
                </a:solidFill>
                <a:latin typeface="Calibri Light" charset="0"/>
                <a:ea typeface="Calibri Light" charset="0"/>
                <a:cs typeface="Calibri Light" charset="0"/>
              </a:defRPr>
            </a:lvl2pPr>
            <a:lvl3pPr marL="548640" indent="-182880" algn="l" defTabSz="365760" rtl="0" eaLnBrk="1" latinLnBrk="0" hangingPunct="1">
              <a:lnSpc>
                <a:spcPct val="85000"/>
              </a:lnSpc>
              <a:spcBef>
                <a:spcPts val="800"/>
              </a:spcBef>
              <a:spcAft>
                <a:spcPts val="0"/>
              </a:spcAft>
              <a:buClr>
                <a:schemeClr val="accent2"/>
              </a:buClr>
              <a:buSzPct val="100000"/>
              <a:buFont typeface="Arial" pitchFamily="34" charset="0"/>
              <a:buChar char="»"/>
              <a:defRPr sz="1400" b="0" i="0" kern="1200" baseline="0">
                <a:solidFill>
                  <a:schemeClr val="tx1"/>
                </a:solidFill>
                <a:latin typeface="Calibri Light" charset="0"/>
                <a:ea typeface="Calibri Light" charset="0"/>
                <a:cs typeface="Calibri Light" charset="0"/>
              </a:defRPr>
            </a:lvl3pPr>
            <a:lvl4pPr marL="731520" indent="-182880" algn="l" defTabSz="365760" rtl="0" eaLnBrk="1" latinLnBrk="0" hangingPunct="1">
              <a:lnSpc>
                <a:spcPct val="120000"/>
              </a:lnSpc>
              <a:spcBef>
                <a:spcPts val="0"/>
              </a:spcBef>
              <a:buClr>
                <a:schemeClr val="accent2"/>
              </a:buClr>
              <a:buSzPct val="100000"/>
              <a:buFont typeface="Arial" pitchFamily="34" charset="0"/>
              <a:buChar char="»"/>
              <a:defRPr sz="1200" b="0" i="0" kern="1200" baseline="0">
                <a:solidFill>
                  <a:schemeClr val="tx1"/>
                </a:solidFill>
                <a:latin typeface="Calibri Light" charset="0"/>
                <a:ea typeface="Calibri Light" charset="0"/>
                <a:cs typeface="Calibri Light" charset="0"/>
              </a:defRPr>
            </a:lvl4pPr>
            <a:lvl5pPr marL="914400" indent="-182880" algn="l" defTabSz="365760" rtl="0" eaLnBrk="1" latinLnBrk="0" hangingPunct="1">
              <a:lnSpc>
                <a:spcPct val="120000"/>
              </a:lnSpc>
              <a:spcBef>
                <a:spcPts val="0"/>
              </a:spcBef>
              <a:buClr>
                <a:schemeClr val="accent2"/>
              </a:buClr>
              <a:buSzPct val="100000"/>
              <a:buFont typeface="Arial" pitchFamily="34" charset="0"/>
              <a:buChar char="–"/>
              <a:defRPr sz="1000" b="0" i="0" kern="1200" baseline="0">
                <a:solidFill>
                  <a:schemeClr val="tx1"/>
                </a:solidFill>
                <a:latin typeface="Calibri Light" charset="0"/>
                <a:ea typeface="Calibri Light" charset="0"/>
                <a:cs typeface="Calibri Light" charset="0"/>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0" indent="0" defTabSz="314325">
              <a:buNone/>
            </a:pPr>
            <a:r>
              <a:rPr lang="en-US" sz="1500" dirty="0">
                <a:solidFill>
                  <a:schemeClr val="bg1"/>
                </a:solidFill>
              </a:rPr>
              <a:t>Statistical Analysis System (SAS) project in </a:t>
            </a:r>
            <a:br>
              <a:rPr lang="en-US" sz="1500" dirty="0">
                <a:solidFill>
                  <a:schemeClr val="bg1"/>
                </a:solidFill>
              </a:rPr>
            </a:br>
            <a:r>
              <a:rPr lang="en-US" sz="1500" dirty="0">
                <a:solidFill>
                  <a:schemeClr val="bg1"/>
                </a:solidFill>
              </a:rPr>
              <a:t>NC State agricultural department supported by NIH analyzing effect of soil, weather, etc. on crop yield</a:t>
            </a:r>
          </a:p>
        </p:txBody>
      </p:sp>
      <p:pic>
        <p:nvPicPr>
          <p:cNvPr id="13" name="Picture 12">
            <a:extLst>
              <a:ext uri="{FF2B5EF4-FFF2-40B4-BE49-F238E27FC236}">
                <a16:creationId xmlns:a16="http://schemas.microsoft.com/office/drawing/2014/main" id="{0E688CA3-4D2E-436A-8984-5248F4E9427D}"/>
              </a:ext>
            </a:extLst>
          </p:cNvPr>
          <p:cNvPicPr>
            <a:picLocks noChangeAspect="1"/>
          </p:cNvPicPr>
          <p:nvPr/>
        </p:nvPicPr>
        <p:blipFill>
          <a:blip r:embed="rId3"/>
          <a:stretch>
            <a:fillRect/>
          </a:stretch>
        </p:blipFill>
        <p:spPr>
          <a:xfrm>
            <a:off x="5056471" y="1619347"/>
            <a:ext cx="2668882" cy="2668882"/>
          </a:xfrm>
          <a:prstGeom prst="rect">
            <a:avLst/>
          </a:prstGeom>
        </p:spPr>
      </p:pic>
      <p:pic>
        <p:nvPicPr>
          <p:cNvPr id="14" name="Picture 13">
            <a:extLst>
              <a:ext uri="{FF2B5EF4-FFF2-40B4-BE49-F238E27FC236}">
                <a16:creationId xmlns:a16="http://schemas.microsoft.com/office/drawing/2014/main" id="{B8ACE4A3-A500-404A-BC8E-F8DFA22DA404}"/>
              </a:ext>
            </a:extLst>
          </p:cNvPr>
          <p:cNvPicPr>
            <a:picLocks noChangeAspect="1"/>
          </p:cNvPicPr>
          <p:nvPr/>
        </p:nvPicPr>
        <p:blipFill>
          <a:blip r:embed="rId4"/>
          <a:stretch>
            <a:fillRect/>
          </a:stretch>
        </p:blipFill>
        <p:spPr>
          <a:xfrm>
            <a:off x="6903914" y="3320665"/>
            <a:ext cx="1168585" cy="1168585"/>
          </a:xfrm>
          <a:prstGeom prst="rect">
            <a:avLst/>
          </a:prstGeom>
        </p:spPr>
      </p:pic>
      <p:pic>
        <p:nvPicPr>
          <p:cNvPr id="17" name="Picture 16">
            <a:extLst>
              <a:ext uri="{FF2B5EF4-FFF2-40B4-BE49-F238E27FC236}">
                <a16:creationId xmlns:a16="http://schemas.microsoft.com/office/drawing/2014/main" id="{4989A958-57AF-48CA-989F-A79365A474B8}"/>
              </a:ext>
            </a:extLst>
          </p:cNvPr>
          <p:cNvPicPr>
            <a:picLocks noChangeAspect="1"/>
          </p:cNvPicPr>
          <p:nvPr/>
        </p:nvPicPr>
        <p:blipFill>
          <a:blip r:embed="rId5"/>
          <a:stretch>
            <a:fillRect/>
          </a:stretch>
        </p:blipFill>
        <p:spPr>
          <a:xfrm>
            <a:off x="4438889" y="3320664"/>
            <a:ext cx="1192107" cy="1170432"/>
          </a:xfrm>
          <a:prstGeom prst="rect">
            <a:avLst/>
          </a:prstGeom>
        </p:spPr>
      </p:pic>
      <p:sp>
        <p:nvSpPr>
          <p:cNvPr id="20" name="Content Placeholder 2">
            <a:extLst>
              <a:ext uri="{FF2B5EF4-FFF2-40B4-BE49-F238E27FC236}">
                <a16:creationId xmlns:a16="http://schemas.microsoft.com/office/drawing/2014/main" id="{A57230FD-1E39-4862-BE9B-BEAB583D304A}"/>
              </a:ext>
            </a:extLst>
          </p:cNvPr>
          <p:cNvSpPr txBox="1">
            <a:spLocks/>
          </p:cNvSpPr>
          <p:nvPr/>
        </p:nvSpPr>
        <p:spPr>
          <a:xfrm>
            <a:off x="4285578" y="1059309"/>
            <a:ext cx="4101707" cy="964406"/>
          </a:xfrm>
          <a:prstGeom prst="rect">
            <a:avLst/>
          </a:prstGeom>
        </p:spPr>
        <p:txBody>
          <a:bodyPr vert="horz"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accent2"/>
              </a:buClr>
              <a:buSzPct val="80000"/>
              <a:buFont typeface="Arial" pitchFamily="34" charset="0"/>
              <a:buChar char="•"/>
              <a:defRPr sz="2000" b="0" i="0" kern="1200" cap="none" baseline="0">
                <a:solidFill>
                  <a:schemeClr val="tx1"/>
                </a:solidFill>
                <a:latin typeface="Calibri Light" charset="0"/>
                <a:ea typeface="Calibri Light" charset="0"/>
                <a:cs typeface="Calibri Light" charset="0"/>
              </a:defRPr>
            </a:lvl1pPr>
            <a:lvl2pPr marL="365760" indent="-182880" algn="l" defTabSz="365760" rtl="0" eaLnBrk="1" latinLnBrk="0" hangingPunct="1">
              <a:lnSpc>
                <a:spcPct val="85000"/>
              </a:lnSpc>
              <a:spcBef>
                <a:spcPts val="800"/>
              </a:spcBef>
              <a:spcAft>
                <a:spcPts val="0"/>
              </a:spcAft>
              <a:buClr>
                <a:schemeClr val="accent2"/>
              </a:buClr>
              <a:buSzPct val="80000"/>
              <a:buFont typeface="Wingdings" pitchFamily="2" charset="2"/>
              <a:buChar char="§"/>
              <a:tabLst/>
              <a:defRPr sz="1800" b="0" i="0" kern="1200" baseline="0">
                <a:solidFill>
                  <a:schemeClr val="tx1"/>
                </a:solidFill>
                <a:latin typeface="Calibri Light" charset="0"/>
                <a:ea typeface="Calibri Light" charset="0"/>
                <a:cs typeface="Calibri Light" charset="0"/>
              </a:defRPr>
            </a:lvl2pPr>
            <a:lvl3pPr marL="548640" indent="-182880" algn="l" defTabSz="365760" rtl="0" eaLnBrk="1" latinLnBrk="0" hangingPunct="1">
              <a:lnSpc>
                <a:spcPct val="85000"/>
              </a:lnSpc>
              <a:spcBef>
                <a:spcPts val="800"/>
              </a:spcBef>
              <a:spcAft>
                <a:spcPts val="0"/>
              </a:spcAft>
              <a:buClr>
                <a:schemeClr val="accent2"/>
              </a:buClr>
              <a:buSzPct val="100000"/>
              <a:buFont typeface="Arial" pitchFamily="34" charset="0"/>
              <a:buChar char="»"/>
              <a:defRPr sz="1400" b="0" i="0" kern="1200" baseline="0">
                <a:solidFill>
                  <a:schemeClr val="tx1"/>
                </a:solidFill>
                <a:latin typeface="Calibri Light" charset="0"/>
                <a:ea typeface="Calibri Light" charset="0"/>
                <a:cs typeface="Calibri Light" charset="0"/>
              </a:defRPr>
            </a:lvl3pPr>
            <a:lvl4pPr marL="731520" indent="-182880" algn="l" defTabSz="365760" rtl="0" eaLnBrk="1" latinLnBrk="0" hangingPunct="1">
              <a:lnSpc>
                <a:spcPct val="120000"/>
              </a:lnSpc>
              <a:spcBef>
                <a:spcPts val="0"/>
              </a:spcBef>
              <a:buClr>
                <a:schemeClr val="accent2"/>
              </a:buClr>
              <a:buSzPct val="100000"/>
              <a:buFont typeface="Arial" pitchFamily="34" charset="0"/>
              <a:buChar char="»"/>
              <a:defRPr sz="1200" b="0" i="0" kern="1200" baseline="0">
                <a:solidFill>
                  <a:schemeClr val="tx1"/>
                </a:solidFill>
                <a:latin typeface="Calibri Light" charset="0"/>
                <a:ea typeface="Calibri Light" charset="0"/>
                <a:cs typeface="Calibri Light" charset="0"/>
              </a:defRPr>
            </a:lvl4pPr>
            <a:lvl5pPr marL="914400" indent="-182880" algn="l" defTabSz="365760" rtl="0" eaLnBrk="1" latinLnBrk="0" hangingPunct="1">
              <a:lnSpc>
                <a:spcPct val="120000"/>
              </a:lnSpc>
              <a:spcBef>
                <a:spcPts val="0"/>
              </a:spcBef>
              <a:buClr>
                <a:schemeClr val="accent2"/>
              </a:buClr>
              <a:buSzPct val="100000"/>
              <a:buFont typeface="Arial" pitchFamily="34" charset="0"/>
              <a:buChar char="–"/>
              <a:defRPr sz="1000" b="0" i="0" kern="1200" baseline="0">
                <a:solidFill>
                  <a:schemeClr val="tx1"/>
                </a:solidFill>
                <a:latin typeface="Calibri Light" charset="0"/>
                <a:ea typeface="Calibri Light" charset="0"/>
                <a:cs typeface="Calibri Light" charset="0"/>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0" indent="0" defTabSz="314325">
              <a:buNone/>
            </a:pPr>
            <a:r>
              <a:rPr lang="en-US" sz="1500" dirty="0">
                <a:solidFill>
                  <a:schemeClr val="bg1"/>
                </a:solidFill>
              </a:rPr>
              <a:t>Incorporated as SAS Institute (4 employees)</a:t>
            </a:r>
          </a:p>
        </p:txBody>
      </p:sp>
      <p:cxnSp>
        <p:nvCxnSpPr>
          <p:cNvPr id="10" name="Straight Connector 9">
            <a:extLst>
              <a:ext uri="{FF2B5EF4-FFF2-40B4-BE49-F238E27FC236}">
                <a16:creationId xmlns:a16="http://schemas.microsoft.com/office/drawing/2014/main" id="{098C5879-E3B9-4A89-82C2-C407347E77AC}"/>
              </a:ext>
            </a:extLst>
          </p:cNvPr>
          <p:cNvCxnSpPr>
            <a:cxnSpLocks/>
          </p:cNvCxnSpPr>
          <p:nvPr/>
        </p:nvCxnSpPr>
        <p:spPr>
          <a:xfrm>
            <a:off x="430395" y="925039"/>
            <a:ext cx="90325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CABC64-C5F2-477B-8826-C45B7D889045}"/>
              </a:ext>
            </a:extLst>
          </p:cNvPr>
          <p:cNvSpPr txBox="1"/>
          <p:nvPr/>
        </p:nvSpPr>
        <p:spPr>
          <a:xfrm>
            <a:off x="260265" y="287080"/>
            <a:ext cx="2227747" cy="584775"/>
          </a:xfrm>
          <a:prstGeom prst="rect">
            <a:avLst/>
          </a:prstGeom>
          <a:noFill/>
        </p:spPr>
        <p:txBody>
          <a:bodyPr wrap="square" rtlCol="0">
            <a:spAutoFit/>
          </a:bodyPr>
          <a:lstStyle/>
          <a:p>
            <a:r>
              <a:rPr lang="en-US" sz="3200" b="1" dirty="0">
                <a:solidFill>
                  <a:schemeClr val="bg1"/>
                </a:solidFill>
              </a:rPr>
              <a:t>1966</a:t>
            </a:r>
          </a:p>
        </p:txBody>
      </p:sp>
      <p:sp>
        <p:nvSpPr>
          <p:cNvPr id="21" name="TextBox 20">
            <a:extLst>
              <a:ext uri="{FF2B5EF4-FFF2-40B4-BE49-F238E27FC236}">
                <a16:creationId xmlns:a16="http://schemas.microsoft.com/office/drawing/2014/main" id="{83B2C49C-A0F7-458B-9FC3-8FAEF24C0BC1}"/>
              </a:ext>
            </a:extLst>
          </p:cNvPr>
          <p:cNvSpPr txBox="1"/>
          <p:nvPr/>
        </p:nvSpPr>
        <p:spPr>
          <a:xfrm>
            <a:off x="4208497" y="279986"/>
            <a:ext cx="2227747" cy="584775"/>
          </a:xfrm>
          <a:prstGeom prst="rect">
            <a:avLst/>
          </a:prstGeom>
          <a:noFill/>
        </p:spPr>
        <p:txBody>
          <a:bodyPr wrap="square" rtlCol="0">
            <a:spAutoFit/>
          </a:bodyPr>
          <a:lstStyle/>
          <a:p>
            <a:r>
              <a:rPr lang="en-US" sz="3200" b="1" dirty="0">
                <a:solidFill>
                  <a:schemeClr val="bg1"/>
                </a:solidFill>
              </a:rPr>
              <a:t>1976</a:t>
            </a:r>
          </a:p>
        </p:txBody>
      </p:sp>
      <p:sp>
        <p:nvSpPr>
          <p:cNvPr id="22" name="Oval 21">
            <a:extLst>
              <a:ext uri="{FF2B5EF4-FFF2-40B4-BE49-F238E27FC236}">
                <a16:creationId xmlns:a16="http://schemas.microsoft.com/office/drawing/2014/main" id="{B3133C7A-AC77-4DBF-B47C-D2C48AD6D255}"/>
              </a:ext>
            </a:extLst>
          </p:cNvPr>
          <p:cNvSpPr/>
          <p:nvPr/>
        </p:nvSpPr>
        <p:spPr>
          <a:xfrm>
            <a:off x="361506" y="850608"/>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Oval 22">
            <a:extLst>
              <a:ext uri="{FF2B5EF4-FFF2-40B4-BE49-F238E27FC236}">
                <a16:creationId xmlns:a16="http://schemas.microsoft.com/office/drawing/2014/main" id="{1448CB68-E6C3-4FDA-B1DD-BFA5932028E9}"/>
              </a:ext>
            </a:extLst>
          </p:cNvPr>
          <p:cNvSpPr/>
          <p:nvPr/>
        </p:nvSpPr>
        <p:spPr>
          <a:xfrm>
            <a:off x="4331008" y="85415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1026" name="Picture 2" descr="Corn Field during Daytime">
            <a:extLst>
              <a:ext uri="{FF2B5EF4-FFF2-40B4-BE49-F238E27FC236}">
                <a16:creationId xmlns:a16="http://schemas.microsoft.com/office/drawing/2014/main" id="{50781F00-EC11-48A3-9B1F-6DF055786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57" y="2110881"/>
            <a:ext cx="3571582" cy="237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3CB2DB-C601-480A-B120-C04201E83EFC}"/>
              </a:ext>
            </a:extLst>
          </p:cNvPr>
          <p:cNvSpPr>
            <a:spLocks noGrp="1"/>
          </p:cNvSpPr>
          <p:nvPr>
            <p:ph type="title"/>
          </p:nvPr>
        </p:nvSpPr>
        <p:spPr/>
        <p:txBody>
          <a:bodyPr/>
          <a:lstStyle/>
          <a:p>
            <a:r>
              <a:rPr lang="en-US" dirty="0"/>
              <a:t>The Story of SAS</a:t>
            </a:r>
          </a:p>
        </p:txBody>
      </p:sp>
      <p:sp>
        <p:nvSpPr>
          <p:cNvPr id="5" name="Text Placeholder 4">
            <a:extLst>
              <a:ext uri="{FF2B5EF4-FFF2-40B4-BE49-F238E27FC236}">
                <a16:creationId xmlns:a16="http://schemas.microsoft.com/office/drawing/2014/main" id="{459CB7DD-4F41-4CE8-B5E4-8F2A414B3E36}"/>
              </a:ext>
            </a:extLst>
          </p:cNvPr>
          <p:cNvSpPr>
            <a:spLocks noGrp="1"/>
          </p:cNvSpPr>
          <p:nvPr>
            <p:ph type="body" sz="quarter" idx="11"/>
          </p:nvPr>
        </p:nvSpPr>
        <p:spPr/>
        <p:txBody>
          <a:bodyPr/>
          <a:lstStyle/>
          <a:p>
            <a:pPr algn="ctr"/>
            <a:r>
              <a:rPr lang="en-US"/>
              <a:t>SAS | The Power to Know</a:t>
            </a:r>
          </a:p>
        </p:txBody>
      </p:sp>
      <p:pic>
        <p:nvPicPr>
          <p:cNvPr id="7170" name="Picture 2" descr="https://blogs.sas.com/content/sascom/files/2014/03/SAS_Analytics_word_cloud2.jpg">
            <a:extLst>
              <a:ext uri="{FF2B5EF4-FFF2-40B4-BE49-F238E27FC236}">
                <a16:creationId xmlns:a16="http://schemas.microsoft.com/office/drawing/2014/main" id="{BD4E14E9-5DE6-4AEC-8AD1-68E194BB839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3206751" y="822566"/>
            <a:ext cx="5937250" cy="3825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2D68C66C-3375-4B89-9F4A-B68802E42000}"/>
              </a:ext>
            </a:extLst>
          </p:cNvPr>
          <p:cNvSpPr>
            <a:spLocks noGrp="1"/>
          </p:cNvSpPr>
          <p:nvPr>
            <p:ph type="body" sz="quarter" idx="13"/>
          </p:nvPr>
        </p:nvSpPr>
        <p:spPr>
          <a:xfrm>
            <a:off x="411480" y="822566"/>
            <a:ext cx="2304288" cy="4092047"/>
          </a:xfrm>
        </p:spPr>
        <p:txBody>
          <a:bodyPr>
            <a:normAutofit fontScale="92500"/>
          </a:bodyPr>
          <a:lstStyle/>
          <a:p>
            <a:r>
              <a:rPr lang="en-US" dirty="0"/>
              <a:t>For 40 years SAS has been a leader in the field of advanced analytics. </a:t>
            </a:r>
          </a:p>
          <a:p>
            <a:endParaRPr lang="en-US" dirty="0"/>
          </a:p>
          <a:p>
            <a:r>
              <a:rPr lang="en-US" dirty="0"/>
              <a:t>Our origins trace back to a small group of NC State professors focused on a single question: </a:t>
            </a:r>
          </a:p>
          <a:p>
            <a:endParaRPr lang="en-US" dirty="0"/>
          </a:p>
          <a:p>
            <a:r>
              <a:rPr lang="en-US" dirty="0">
                <a:solidFill>
                  <a:schemeClr val="accent2">
                    <a:lumMod val="60000"/>
                    <a:lumOff val="40000"/>
                  </a:schemeClr>
                </a:solidFill>
              </a:rPr>
              <a:t>“Is there a better way to analyze data?”</a:t>
            </a:r>
          </a:p>
        </p:txBody>
      </p:sp>
    </p:spTree>
    <p:extLst>
      <p:ext uri="{BB962C8B-B14F-4D97-AF65-F5344CB8AC3E}">
        <p14:creationId xmlns:p14="http://schemas.microsoft.com/office/powerpoint/2010/main" val="88689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98C5879-E3B9-4A89-82C2-C407347E77AC}"/>
              </a:ext>
            </a:extLst>
          </p:cNvPr>
          <p:cNvCxnSpPr>
            <a:cxnSpLocks/>
          </p:cNvCxnSpPr>
          <p:nvPr/>
        </p:nvCxnSpPr>
        <p:spPr>
          <a:xfrm flipV="1">
            <a:off x="-186558" y="919188"/>
            <a:ext cx="5120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CABC64-C5F2-477B-8826-C45B7D889045}"/>
              </a:ext>
            </a:extLst>
          </p:cNvPr>
          <p:cNvSpPr txBox="1"/>
          <p:nvPr/>
        </p:nvSpPr>
        <p:spPr>
          <a:xfrm>
            <a:off x="3950938" y="287080"/>
            <a:ext cx="1224259" cy="584775"/>
          </a:xfrm>
          <a:prstGeom prst="rect">
            <a:avLst/>
          </a:prstGeom>
          <a:noFill/>
        </p:spPr>
        <p:txBody>
          <a:bodyPr wrap="square" rtlCol="0">
            <a:spAutoFit/>
          </a:bodyPr>
          <a:lstStyle/>
          <a:p>
            <a:r>
              <a:rPr lang="en-US" sz="3200" b="1" dirty="0">
                <a:solidFill>
                  <a:schemeClr val="bg1"/>
                </a:solidFill>
              </a:rPr>
              <a:t>Today</a:t>
            </a:r>
          </a:p>
        </p:txBody>
      </p:sp>
      <p:sp>
        <p:nvSpPr>
          <p:cNvPr id="22" name="Oval 21">
            <a:extLst>
              <a:ext uri="{FF2B5EF4-FFF2-40B4-BE49-F238E27FC236}">
                <a16:creationId xmlns:a16="http://schemas.microsoft.com/office/drawing/2014/main" id="{B3133C7A-AC77-4DBF-B47C-D2C48AD6D255}"/>
              </a:ext>
            </a:extLst>
          </p:cNvPr>
          <p:cNvSpPr/>
          <p:nvPr/>
        </p:nvSpPr>
        <p:spPr>
          <a:xfrm>
            <a:off x="4823356" y="850608"/>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18" name="Building C pic">
            <a:extLst>
              <a:ext uri="{FF2B5EF4-FFF2-40B4-BE49-F238E27FC236}">
                <a16:creationId xmlns:a16="http://schemas.microsoft.com/office/drawing/2014/main" id="{6A0FE1A5-9B6A-447E-9D6A-687DE4EAF2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1529" r="32318"/>
          <a:stretch/>
        </p:blipFill>
        <p:spPr>
          <a:xfrm>
            <a:off x="473841" y="1435383"/>
            <a:ext cx="4472848" cy="3054107"/>
          </a:xfrm>
          <a:prstGeom prst="rect">
            <a:avLst/>
          </a:prstGeom>
        </p:spPr>
      </p:pic>
      <p:pic>
        <p:nvPicPr>
          <p:cNvPr id="19" name="Picture 18">
            <a:extLst>
              <a:ext uri="{FF2B5EF4-FFF2-40B4-BE49-F238E27FC236}">
                <a16:creationId xmlns:a16="http://schemas.microsoft.com/office/drawing/2014/main" id="{0A839ADD-6002-448A-BC48-5C5AC40FDF7B}"/>
              </a:ext>
            </a:extLst>
          </p:cNvPr>
          <p:cNvPicPr>
            <a:picLocks noChangeAspect="1"/>
          </p:cNvPicPr>
          <p:nvPr/>
        </p:nvPicPr>
        <p:blipFill>
          <a:blip r:embed="rId4"/>
          <a:stretch>
            <a:fillRect/>
          </a:stretch>
        </p:blipFill>
        <p:spPr>
          <a:xfrm>
            <a:off x="260265" y="3655649"/>
            <a:ext cx="944445" cy="1257829"/>
          </a:xfrm>
          <a:prstGeom prst="rect">
            <a:avLst/>
          </a:prstGeom>
        </p:spPr>
      </p:pic>
      <p:pic>
        <p:nvPicPr>
          <p:cNvPr id="24" name="Picture 23">
            <a:extLst>
              <a:ext uri="{FF2B5EF4-FFF2-40B4-BE49-F238E27FC236}">
                <a16:creationId xmlns:a16="http://schemas.microsoft.com/office/drawing/2014/main" id="{8F821EDF-54FE-4D45-9A96-74FEE2816293}"/>
              </a:ext>
            </a:extLst>
          </p:cNvPr>
          <p:cNvPicPr>
            <a:picLocks noChangeAspect="1"/>
          </p:cNvPicPr>
          <p:nvPr/>
        </p:nvPicPr>
        <p:blipFill>
          <a:blip r:embed="rId5"/>
          <a:stretch>
            <a:fillRect/>
          </a:stretch>
        </p:blipFill>
        <p:spPr>
          <a:xfrm>
            <a:off x="732487" y="4654623"/>
            <a:ext cx="479896" cy="297657"/>
          </a:xfrm>
          <a:prstGeom prst="rect">
            <a:avLst/>
          </a:prstGeom>
        </p:spPr>
      </p:pic>
      <p:pic>
        <p:nvPicPr>
          <p:cNvPr id="25" name="Picture 24">
            <a:extLst>
              <a:ext uri="{FF2B5EF4-FFF2-40B4-BE49-F238E27FC236}">
                <a16:creationId xmlns:a16="http://schemas.microsoft.com/office/drawing/2014/main" id="{E09069B9-2051-43F9-A57A-2F06040EF7D7}"/>
              </a:ext>
            </a:extLst>
          </p:cNvPr>
          <p:cNvPicPr>
            <a:picLocks noChangeAspect="1"/>
          </p:cNvPicPr>
          <p:nvPr/>
        </p:nvPicPr>
        <p:blipFill>
          <a:blip r:embed="rId6"/>
          <a:stretch>
            <a:fillRect/>
          </a:stretch>
        </p:blipFill>
        <p:spPr>
          <a:xfrm>
            <a:off x="4112036" y="3609376"/>
            <a:ext cx="966464" cy="1304726"/>
          </a:xfrm>
          <a:prstGeom prst="rect">
            <a:avLst/>
          </a:prstGeom>
        </p:spPr>
      </p:pic>
      <p:grpSp>
        <p:nvGrpSpPr>
          <p:cNvPr id="6" name="Group 5">
            <a:extLst>
              <a:ext uri="{FF2B5EF4-FFF2-40B4-BE49-F238E27FC236}">
                <a16:creationId xmlns:a16="http://schemas.microsoft.com/office/drawing/2014/main" id="{9FC20A98-A87E-4EA0-A1AA-73E1D41668CC}"/>
              </a:ext>
            </a:extLst>
          </p:cNvPr>
          <p:cNvGrpSpPr/>
          <p:nvPr/>
        </p:nvGrpSpPr>
        <p:grpSpPr>
          <a:xfrm>
            <a:off x="3666067" y="937958"/>
            <a:ext cx="5544506" cy="4271644"/>
            <a:chOff x="3666067" y="937958"/>
            <a:chExt cx="5544506" cy="4271644"/>
          </a:xfrm>
        </p:grpSpPr>
        <p:sp>
          <p:nvSpPr>
            <p:cNvPr id="5" name="Rectangle 4">
              <a:extLst>
                <a:ext uri="{FF2B5EF4-FFF2-40B4-BE49-F238E27FC236}">
                  <a16:creationId xmlns:a16="http://schemas.microsoft.com/office/drawing/2014/main" id="{86ECECC5-4BC7-4156-AB1D-D4E32F708B1B}"/>
                </a:ext>
              </a:extLst>
            </p:cNvPr>
            <p:cNvSpPr/>
            <p:nvPr/>
          </p:nvSpPr>
          <p:spPr>
            <a:xfrm>
              <a:off x="3666067" y="4952280"/>
              <a:ext cx="3150576" cy="191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 name="gradient">
              <a:extLst>
                <a:ext uri="{FF2B5EF4-FFF2-40B4-BE49-F238E27FC236}">
                  <a16:creationId xmlns:a16="http://schemas.microsoft.com/office/drawing/2014/main" id="{C243B701-211E-44C7-93BD-76141282251D}"/>
                </a:ext>
              </a:extLst>
            </p:cNvPr>
            <p:cNvSpPr/>
            <p:nvPr/>
          </p:nvSpPr>
          <p:spPr>
            <a:xfrm>
              <a:off x="5160265" y="937958"/>
              <a:ext cx="4050308" cy="4271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0074BE"/>
                </a:solidFill>
              </a:endParaRPr>
            </a:p>
          </p:txBody>
        </p:sp>
      </p:grpSp>
      <p:grpSp>
        <p:nvGrpSpPr>
          <p:cNvPr id="26" name="Group 25">
            <a:extLst>
              <a:ext uri="{FF2B5EF4-FFF2-40B4-BE49-F238E27FC236}">
                <a16:creationId xmlns:a16="http://schemas.microsoft.com/office/drawing/2014/main" id="{9803F9B9-293D-40A8-B6FB-E8AD77ADAAE0}"/>
              </a:ext>
            </a:extLst>
          </p:cNvPr>
          <p:cNvGrpSpPr/>
          <p:nvPr/>
        </p:nvGrpSpPr>
        <p:grpSpPr>
          <a:xfrm>
            <a:off x="6400530" y="371360"/>
            <a:ext cx="2552577" cy="1589950"/>
            <a:chOff x="4286238" y="2542617"/>
            <a:chExt cx="3083807" cy="1896851"/>
          </a:xfrm>
        </p:grpSpPr>
        <p:pic>
          <p:nvPicPr>
            <p:cNvPr id="27" name="Picture 26">
              <a:extLst>
                <a:ext uri="{FF2B5EF4-FFF2-40B4-BE49-F238E27FC236}">
                  <a16:creationId xmlns:a16="http://schemas.microsoft.com/office/drawing/2014/main" id="{07053B54-318D-4CCC-80F3-1340C68E4DBB}"/>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l="5556" t="12898" r="8889" b="38093"/>
            <a:stretch/>
          </p:blipFill>
          <p:spPr>
            <a:xfrm>
              <a:off x="4286238" y="2672945"/>
              <a:ext cx="3083807" cy="1766523"/>
            </a:xfrm>
            <a:prstGeom prst="rect">
              <a:avLst/>
            </a:prstGeom>
            <a:ln>
              <a:solidFill>
                <a:srgbClr val="294665"/>
              </a:solidFill>
            </a:ln>
          </p:spPr>
        </p:pic>
        <p:sp>
          <p:nvSpPr>
            <p:cNvPr id="30" name="TextBox 29">
              <a:extLst>
                <a:ext uri="{FF2B5EF4-FFF2-40B4-BE49-F238E27FC236}">
                  <a16:creationId xmlns:a16="http://schemas.microsoft.com/office/drawing/2014/main" id="{CB1E0BCE-AE02-4515-8BFA-FF09143F8B69}"/>
                </a:ext>
              </a:extLst>
            </p:cNvPr>
            <p:cNvSpPr txBox="1"/>
            <p:nvPr/>
          </p:nvSpPr>
          <p:spPr>
            <a:xfrm>
              <a:off x="6436209" y="2542617"/>
              <a:ext cx="933835" cy="358005"/>
            </a:xfrm>
            <a:prstGeom prst="rect">
              <a:avLst/>
            </a:prstGeom>
            <a:solidFill>
              <a:schemeClr val="bg1"/>
            </a:solidFill>
            <a:ln>
              <a:solidFill>
                <a:schemeClr val="tx1"/>
              </a:solidFill>
            </a:ln>
          </p:spPr>
          <p:txBody>
            <a:bodyPr wrap="none" rtlCol="0">
              <a:spAutoFit/>
            </a:bodyPr>
            <a:lstStyle/>
            <a:p>
              <a:r>
                <a:rPr lang="en-US" sz="1350"/>
                <a:t>US$3.3B</a:t>
              </a:r>
            </a:p>
          </p:txBody>
        </p:sp>
      </p:grpSp>
      <p:sp>
        <p:nvSpPr>
          <p:cNvPr id="32" name="Rectangle 31">
            <a:extLst>
              <a:ext uri="{FF2B5EF4-FFF2-40B4-BE49-F238E27FC236}">
                <a16:creationId xmlns:a16="http://schemas.microsoft.com/office/drawing/2014/main" id="{8DAA9601-4052-4E8A-8D52-079A5DA635B6}"/>
              </a:ext>
            </a:extLst>
          </p:cNvPr>
          <p:cNvSpPr/>
          <p:nvPr/>
        </p:nvSpPr>
        <p:spPr>
          <a:xfrm>
            <a:off x="5219015" y="2296554"/>
            <a:ext cx="1120820" cy="584775"/>
          </a:xfrm>
          <a:prstGeom prst="rect">
            <a:avLst/>
          </a:prstGeom>
        </p:spPr>
        <p:txBody>
          <a:bodyPr wrap="square">
            <a:spAutoFit/>
          </a:bodyPr>
          <a:lstStyle/>
          <a:p>
            <a:r>
              <a:rPr lang="en-US" sz="3200">
                <a:solidFill>
                  <a:schemeClr val="accent4"/>
                </a:solidFill>
                <a:latin typeface="+mj-lt"/>
              </a:rPr>
              <a:t>#1</a:t>
            </a:r>
          </a:p>
        </p:txBody>
      </p:sp>
      <p:sp>
        <p:nvSpPr>
          <p:cNvPr id="33" name="Rectangle 32">
            <a:extLst>
              <a:ext uri="{FF2B5EF4-FFF2-40B4-BE49-F238E27FC236}">
                <a16:creationId xmlns:a16="http://schemas.microsoft.com/office/drawing/2014/main" id="{4FF6533B-A66E-4500-84EE-E69774F47F45}"/>
              </a:ext>
            </a:extLst>
          </p:cNvPr>
          <p:cNvSpPr/>
          <p:nvPr/>
        </p:nvSpPr>
        <p:spPr>
          <a:xfrm>
            <a:off x="5738934" y="2356456"/>
            <a:ext cx="1831636" cy="461665"/>
          </a:xfrm>
          <a:prstGeom prst="rect">
            <a:avLst/>
          </a:prstGeom>
        </p:spPr>
        <p:txBody>
          <a:bodyPr wrap="square">
            <a:spAutoFit/>
          </a:bodyPr>
          <a:lstStyle/>
          <a:p>
            <a:r>
              <a:rPr lang="en-US" sz="1200">
                <a:solidFill>
                  <a:srgbClr val="FFFFFF"/>
                </a:solidFill>
              </a:rPr>
              <a:t>World’s largest privately held software company</a:t>
            </a:r>
            <a:endParaRPr lang="en-US" sz="1050">
              <a:solidFill>
                <a:srgbClr val="FFFFFF"/>
              </a:solidFill>
            </a:endParaRPr>
          </a:p>
        </p:txBody>
      </p:sp>
      <p:grpSp>
        <p:nvGrpSpPr>
          <p:cNvPr id="34" name="Group 33">
            <a:extLst>
              <a:ext uri="{FF2B5EF4-FFF2-40B4-BE49-F238E27FC236}">
                <a16:creationId xmlns:a16="http://schemas.microsoft.com/office/drawing/2014/main" id="{0508924B-33B0-4022-936B-012507CE439F}"/>
              </a:ext>
            </a:extLst>
          </p:cNvPr>
          <p:cNvGrpSpPr/>
          <p:nvPr/>
        </p:nvGrpSpPr>
        <p:grpSpPr>
          <a:xfrm>
            <a:off x="5397283" y="3003667"/>
            <a:ext cx="2895563" cy="1411213"/>
            <a:chOff x="4785751" y="994496"/>
            <a:chExt cx="2895563" cy="1411213"/>
          </a:xfrm>
        </p:grpSpPr>
        <p:grpSp>
          <p:nvGrpSpPr>
            <p:cNvPr id="35" name="Group 34">
              <a:extLst>
                <a:ext uri="{FF2B5EF4-FFF2-40B4-BE49-F238E27FC236}">
                  <a16:creationId xmlns:a16="http://schemas.microsoft.com/office/drawing/2014/main" id="{D28C58E5-4254-479F-A690-23D8694E2637}"/>
                </a:ext>
              </a:extLst>
            </p:cNvPr>
            <p:cNvGrpSpPr/>
            <p:nvPr/>
          </p:nvGrpSpPr>
          <p:grpSpPr>
            <a:xfrm>
              <a:off x="4785751" y="1121591"/>
              <a:ext cx="2895563" cy="1284118"/>
              <a:chOff x="6314173" y="1669336"/>
              <a:chExt cx="3375676" cy="1284118"/>
            </a:xfrm>
          </p:grpSpPr>
          <p:sp>
            <p:nvSpPr>
              <p:cNvPr id="37" name="Rectangle 36">
                <a:extLst>
                  <a:ext uri="{FF2B5EF4-FFF2-40B4-BE49-F238E27FC236}">
                    <a16:creationId xmlns:a16="http://schemas.microsoft.com/office/drawing/2014/main" id="{5CE0944A-7A2A-41EE-9300-F013F71F3A1F}"/>
                  </a:ext>
                </a:extLst>
              </p:cNvPr>
              <p:cNvSpPr/>
              <p:nvPr/>
            </p:nvSpPr>
            <p:spPr>
              <a:xfrm>
                <a:off x="6314173" y="1669336"/>
                <a:ext cx="1123520" cy="1015663"/>
              </a:xfrm>
              <a:prstGeom prst="rect">
                <a:avLst/>
              </a:prstGeom>
            </p:spPr>
            <p:txBody>
              <a:bodyPr wrap="none">
                <a:spAutoFit/>
              </a:bodyPr>
              <a:lstStyle/>
              <a:p>
                <a:r>
                  <a:rPr lang="en-US" sz="6000">
                    <a:solidFill>
                      <a:schemeClr val="accent4"/>
                    </a:solidFill>
                  </a:rPr>
                  <a:t>96</a:t>
                </a:r>
                <a:endParaRPr lang="en-US" sz="8800">
                  <a:solidFill>
                    <a:schemeClr val="accent4"/>
                  </a:solidFill>
                </a:endParaRPr>
              </a:p>
            </p:txBody>
          </p:sp>
          <p:sp>
            <p:nvSpPr>
              <p:cNvPr id="38" name="Rectangle 37">
                <a:extLst>
                  <a:ext uri="{FF2B5EF4-FFF2-40B4-BE49-F238E27FC236}">
                    <a16:creationId xmlns:a16="http://schemas.microsoft.com/office/drawing/2014/main" id="{8A870C59-C915-4457-AFA4-B8FBB6E72359}"/>
                  </a:ext>
                </a:extLst>
              </p:cNvPr>
              <p:cNvSpPr/>
              <p:nvPr/>
            </p:nvSpPr>
            <p:spPr>
              <a:xfrm>
                <a:off x="7322004" y="1876148"/>
                <a:ext cx="1364080" cy="276999"/>
              </a:xfrm>
              <a:prstGeom prst="rect">
                <a:avLst/>
              </a:prstGeom>
            </p:spPr>
            <p:txBody>
              <a:bodyPr wrap="square">
                <a:spAutoFit/>
              </a:bodyPr>
              <a:lstStyle/>
              <a:p>
                <a:r>
                  <a:rPr lang="en-US" sz="1200">
                    <a:solidFill>
                      <a:srgbClr val="FFFFFF"/>
                    </a:solidFill>
                  </a:rPr>
                  <a:t>of the top</a:t>
                </a:r>
                <a:endParaRPr lang="en-US" sz="1050">
                  <a:solidFill>
                    <a:srgbClr val="FFFFFF"/>
                  </a:solidFill>
                </a:endParaRPr>
              </a:p>
            </p:txBody>
          </p:sp>
          <p:sp>
            <p:nvSpPr>
              <p:cNvPr id="39" name="Rectangle 38">
                <a:extLst>
                  <a:ext uri="{FF2B5EF4-FFF2-40B4-BE49-F238E27FC236}">
                    <a16:creationId xmlns:a16="http://schemas.microsoft.com/office/drawing/2014/main" id="{15BE0328-2C41-430D-AC8B-7999AAD7228B}"/>
                  </a:ext>
                </a:extLst>
              </p:cNvPr>
              <p:cNvSpPr/>
              <p:nvPr/>
            </p:nvSpPr>
            <p:spPr>
              <a:xfrm>
                <a:off x="7310605" y="2084045"/>
                <a:ext cx="759105" cy="461665"/>
              </a:xfrm>
              <a:prstGeom prst="rect">
                <a:avLst/>
              </a:prstGeom>
            </p:spPr>
            <p:txBody>
              <a:bodyPr wrap="none">
                <a:spAutoFit/>
              </a:bodyPr>
              <a:lstStyle/>
              <a:p>
                <a:r>
                  <a:rPr lang="en-US" sz="2400">
                    <a:solidFill>
                      <a:prstClr val="white"/>
                    </a:solidFill>
                  </a:rPr>
                  <a:t>100</a:t>
                </a:r>
                <a:endParaRPr lang="en-US" sz="2800">
                  <a:solidFill>
                    <a:prstClr val="black"/>
                  </a:solidFill>
                </a:endParaRPr>
              </a:p>
            </p:txBody>
          </p:sp>
          <p:sp>
            <p:nvSpPr>
              <p:cNvPr id="40" name="Rectangle 39">
                <a:extLst>
                  <a:ext uri="{FF2B5EF4-FFF2-40B4-BE49-F238E27FC236}">
                    <a16:creationId xmlns:a16="http://schemas.microsoft.com/office/drawing/2014/main" id="{5F8D3CC3-1E73-497C-9DC0-F767D8DF036D}"/>
                  </a:ext>
                </a:extLst>
              </p:cNvPr>
              <p:cNvSpPr/>
              <p:nvPr/>
            </p:nvSpPr>
            <p:spPr>
              <a:xfrm>
                <a:off x="8609984" y="2591954"/>
                <a:ext cx="1079865" cy="276999"/>
              </a:xfrm>
              <a:prstGeom prst="rect">
                <a:avLst/>
              </a:prstGeom>
            </p:spPr>
            <p:txBody>
              <a:bodyPr wrap="none">
                <a:spAutoFit/>
              </a:bodyPr>
              <a:lstStyle/>
              <a:p>
                <a:r>
                  <a:rPr lang="en-US" sz="1200">
                    <a:solidFill>
                      <a:srgbClr val="FFFFFF"/>
                    </a:solidFill>
                  </a:rPr>
                  <a:t>COMPANIES</a:t>
                </a:r>
                <a:endParaRPr lang="en-US" sz="1050">
                  <a:solidFill>
                    <a:srgbClr val="FFFFFF"/>
                  </a:solidFill>
                </a:endParaRPr>
              </a:p>
            </p:txBody>
          </p:sp>
          <p:pic>
            <p:nvPicPr>
              <p:cNvPr id="41" name="Picture 40">
                <a:extLst>
                  <a:ext uri="{FF2B5EF4-FFF2-40B4-BE49-F238E27FC236}">
                    <a16:creationId xmlns:a16="http://schemas.microsoft.com/office/drawing/2014/main" id="{635D9F8F-8AD7-4CA4-A780-95C70B25366E}"/>
                  </a:ext>
                </a:extLst>
              </p:cNvPr>
              <p:cNvPicPr>
                <a:picLocks noChangeAspect="1"/>
              </p:cNvPicPr>
              <p:nvPr/>
            </p:nvPicPr>
            <p:blipFill>
              <a:blip r:embed="rId9" cstate="email">
                <a:lum bright="70000" contrast="-70000"/>
                <a:extLst>
                  <a:ext uri="{28A0092B-C50C-407E-A947-70E740481C1C}">
                    <a14:useLocalDpi xmlns:a14="http://schemas.microsoft.com/office/drawing/2010/main"/>
                  </a:ext>
                </a:extLst>
              </a:blip>
              <a:stretch>
                <a:fillRect/>
              </a:stretch>
            </p:blipFill>
            <p:spPr>
              <a:xfrm>
                <a:off x="6420799" y="2532205"/>
                <a:ext cx="1548078" cy="334585"/>
              </a:xfrm>
              <a:prstGeom prst="rect">
                <a:avLst/>
              </a:prstGeom>
            </p:spPr>
          </p:pic>
          <p:sp>
            <p:nvSpPr>
              <p:cNvPr id="42" name="Rectangle 41">
                <a:extLst>
                  <a:ext uri="{FF2B5EF4-FFF2-40B4-BE49-F238E27FC236}">
                    <a16:creationId xmlns:a16="http://schemas.microsoft.com/office/drawing/2014/main" id="{E31E8448-FCF1-46A1-8A3D-89925B9EE470}"/>
                  </a:ext>
                </a:extLst>
              </p:cNvPr>
              <p:cNvSpPr/>
              <p:nvPr/>
            </p:nvSpPr>
            <p:spPr>
              <a:xfrm>
                <a:off x="7908092" y="2230454"/>
                <a:ext cx="784745" cy="276999"/>
              </a:xfrm>
              <a:prstGeom prst="rect">
                <a:avLst/>
              </a:prstGeom>
            </p:spPr>
            <p:txBody>
              <a:bodyPr wrap="none">
                <a:spAutoFit/>
              </a:bodyPr>
              <a:lstStyle/>
              <a:p>
                <a:r>
                  <a:rPr lang="en-US" sz="1200">
                    <a:solidFill>
                      <a:srgbClr val="FFFFFF"/>
                    </a:solidFill>
                  </a:rPr>
                  <a:t>GLOBAL</a:t>
                </a:r>
                <a:endParaRPr lang="en-US" sz="1100">
                  <a:solidFill>
                    <a:srgbClr val="FFFFFF"/>
                  </a:solidFill>
                </a:endParaRPr>
              </a:p>
            </p:txBody>
          </p:sp>
          <p:sp>
            <p:nvSpPr>
              <p:cNvPr id="43" name="Rectangle 42">
                <a:extLst>
                  <a:ext uri="{FF2B5EF4-FFF2-40B4-BE49-F238E27FC236}">
                    <a16:creationId xmlns:a16="http://schemas.microsoft.com/office/drawing/2014/main" id="{9FDE3FE6-DD87-4730-A0AC-C429544075FD}"/>
                  </a:ext>
                </a:extLst>
              </p:cNvPr>
              <p:cNvSpPr/>
              <p:nvPr/>
            </p:nvSpPr>
            <p:spPr>
              <a:xfrm>
                <a:off x="7890276" y="2430234"/>
                <a:ext cx="854414" cy="523220"/>
              </a:xfrm>
              <a:prstGeom prst="rect">
                <a:avLst/>
              </a:prstGeom>
            </p:spPr>
            <p:txBody>
              <a:bodyPr wrap="none">
                <a:spAutoFit/>
              </a:bodyPr>
              <a:lstStyle/>
              <a:p>
                <a:r>
                  <a:rPr lang="en-US" sz="2800">
                    <a:solidFill>
                      <a:prstClr val="white"/>
                    </a:solidFill>
                  </a:rPr>
                  <a:t>500</a:t>
                </a:r>
                <a:endParaRPr lang="en-US" sz="3200">
                  <a:solidFill>
                    <a:prstClr val="black"/>
                  </a:solidFill>
                </a:endParaRPr>
              </a:p>
            </p:txBody>
          </p:sp>
          <p:sp>
            <p:nvSpPr>
              <p:cNvPr id="44" name="Rectangle 43">
                <a:extLst>
                  <a:ext uri="{FF2B5EF4-FFF2-40B4-BE49-F238E27FC236}">
                    <a16:creationId xmlns:a16="http://schemas.microsoft.com/office/drawing/2014/main" id="{85477D10-4322-4F8D-8722-21B104A4A606}"/>
                  </a:ext>
                </a:extLst>
              </p:cNvPr>
              <p:cNvSpPr/>
              <p:nvPr/>
            </p:nvSpPr>
            <p:spPr>
              <a:xfrm>
                <a:off x="7704588" y="2023672"/>
                <a:ext cx="215361" cy="261610"/>
              </a:xfrm>
              <a:prstGeom prst="rect">
                <a:avLst/>
              </a:prstGeom>
            </p:spPr>
            <p:txBody>
              <a:bodyPr wrap="none">
                <a:spAutoFit/>
              </a:bodyPr>
              <a:lstStyle/>
              <a:p>
                <a:endParaRPr lang="en-US" sz="1050">
                  <a:solidFill>
                    <a:srgbClr val="FFFFFF"/>
                  </a:solidFill>
                </a:endParaRPr>
              </a:p>
            </p:txBody>
          </p:sp>
        </p:grpSp>
        <p:sp>
          <p:nvSpPr>
            <p:cNvPr id="36" name="Rectangle 35">
              <a:extLst>
                <a:ext uri="{FF2B5EF4-FFF2-40B4-BE49-F238E27FC236}">
                  <a16:creationId xmlns:a16="http://schemas.microsoft.com/office/drawing/2014/main" id="{E717F7DD-8839-486C-B441-53F5542B965A}"/>
                </a:ext>
              </a:extLst>
            </p:cNvPr>
            <p:cNvSpPr/>
            <p:nvPr/>
          </p:nvSpPr>
          <p:spPr>
            <a:xfrm>
              <a:off x="4808490" y="994496"/>
              <a:ext cx="1548078" cy="400110"/>
            </a:xfrm>
            <a:prstGeom prst="rect">
              <a:avLst/>
            </a:prstGeom>
          </p:spPr>
          <p:txBody>
            <a:bodyPr wrap="square">
              <a:spAutoFit/>
            </a:bodyPr>
            <a:lstStyle/>
            <a:p>
              <a:r>
                <a:rPr lang="en-US" sz="2000">
                  <a:solidFill>
                    <a:prstClr val="white"/>
                  </a:solidFill>
                </a:rPr>
                <a:t>Serving</a:t>
              </a:r>
              <a:endParaRPr lang="en-US" sz="2800">
                <a:solidFill>
                  <a:prstClr val="black"/>
                </a:solidFill>
              </a:endParaRPr>
            </a:p>
          </p:txBody>
        </p:sp>
      </p:grpSp>
      <p:sp>
        <p:nvSpPr>
          <p:cNvPr id="45" name="Rectangle 44">
            <a:extLst>
              <a:ext uri="{FF2B5EF4-FFF2-40B4-BE49-F238E27FC236}">
                <a16:creationId xmlns:a16="http://schemas.microsoft.com/office/drawing/2014/main" id="{7E91DED4-2AA5-483F-A6E2-A2A0C0E0AE9C}"/>
              </a:ext>
            </a:extLst>
          </p:cNvPr>
          <p:cNvSpPr/>
          <p:nvPr/>
        </p:nvSpPr>
        <p:spPr>
          <a:xfrm>
            <a:off x="8245234" y="2893530"/>
            <a:ext cx="1831636" cy="276999"/>
          </a:xfrm>
          <a:prstGeom prst="rect">
            <a:avLst/>
          </a:prstGeom>
        </p:spPr>
        <p:txBody>
          <a:bodyPr wrap="square">
            <a:spAutoFit/>
          </a:bodyPr>
          <a:lstStyle/>
          <a:p>
            <a:r>
              <a:rPr lang="en-US" sz="1200">
                <a:solidFill>
                  <a:srgbClr val="FFFFFF"/>
                </a:solidFill>
              </a:rPr>
              <a:t>Employees</a:t>
            </a:r>
            <a:endParaRPr lang="en-US" sz="1050">
              <a:solidFill>
                <a:srgbClr val="FFFFFF"/>
              </a:solidFill>
            </a:endParaRPr>
          </a:p>
        </p:txBody>
      </p:sp>
      <p:sp>
        <p:nvSpPr>
          <p:cNvPr id="46" name="Rectangle 45">
            <a:extLst>
              <a:ext uri="{FF2B5EF4-FFF2-40B4-BE49-F238E27FC236}">
                <a16:creationId xmlns:a16="http://schemas.microsoft.com/office/drawing/2014/main" id="{D7C1CC15-EF53-43C8-9916-4CCB7B8C31EB}"/>
              </a:ext>
            </a:extLst>
          </p:cNvPr>
          <p:cNvSpPr/>
          <p:nvPr/>
        </p:nvSpPr>
        <p:spPr>
          <a:xfrm>
            <a:off x="6804721" y="2726502"/>
            <a:ext cx="1558735" cy="584775"/>
          </a:xfrm>
          <a:prstGeom prst="rect">
            <a:avLst/>
          </a:prstGeom>
        </p:spPr>
        <p:txBody>
          <a:bodyPr wrap="square">
            <a:spAutoFit/>
          </a:bodyPr>
          <a:lstStyle/>
          <a:p>
            <a:r>
              <a:rPr lang="en-US" sz="3200">
                <a:solidFill>
                  <a:schemeClr val="accent4"/>
                </a:solidFill>
                <a:latin typeface="+mj-lt"/>
              </a:rPr>
              <a:t>14,000+</a:t>
            </a:r>
          </a:p>
        </p:txBody>
      </p:sp>
      <p:sp>
        <p:nvSpPr>
          <p:cNvPr id="47" name="Rectangle 46">
            <a:extLst>
              <a:ext uri="{FF2B5EF4-FFF2-40B4-BE49-F238E27FC236}">
                <a16:creationId xmlns:a16="http://schemas.microsoft.com/office/drawing/2014/main" id="{F6976134-4BE6-4D11-88C0-1E8671EB1CCF}"/>
              </a:ext>
            </a:extLst>
          </p:cNvPr>
          <p:cNvSpPr/>
          <p:nvPr/>
        </p:nvSpPr>
        <p:spPr>
          <a:xfrm>
            <a:off x="7203037" y="4327091"/>
            <a:ext cx="1558735" cy="584775"/>
          </a:xfrm>
          <a:prstGeom prst="rect">
            <a:avLst/>
          </a:prstGeom>
        </p:spPr>
        <p:txBody>
          <a:bodyPr wrap="square">
            <a:spAutoFit/>
          </a:bodyPr>
          <a:lstStyle/>
          <a:p>
            <a:r>
              <a:rPr lang="en-US" sz="3200">
                <a:solidFill>
                  <a:schemeClr val="accent4"/>
                </a:solidFill>
                <a:latin typeface="+mj-lt"/>
              </a:rPr>
              <a:t>146</a:t>
            </a:r>
          </a:p>
        </p:txBody>
      </p:sp>
      <p:sp>
        <p:nvSpPr>
          <p:cNvPr id="48" name="Rectangle 47">
            <a:extLst>
              <a:ext uri="{FF2B5EF4-FFF2-40B4-BE49-F238E27FC236}">
                <a16:creationId xmlns:a16="http://schemas.microsoft.com/office/drawing/2014/main" id="{6AC57DD6-26D8-4AD9-9C09-141CAD882FA2}"/>
              </a:ext>
            </a:extLst>
          </p:cNvPr>
          <p:cNvSpPr/>
          <p:nvPr/>
        </p:nvSpPr>
        <p:spPr>
          <a:xfrm>
            <a:off x="6341327" y="4507182"/>
            <a:ext cx="1030926" cy="276999"/>
          </a:xfrm>
          <a:prstGeom prst="rect">
            <a:avLst/>
          </a:prstGeom>
        </p:spPr>
        <p:txBody>
          <a:bodyPr wrap="square">
            <a:spAutoFit/>
          </a:bodyPr>
          <a:lstStyle/>
          <a:p>
            <a:r>
              <a:rPr lang="en-US" sz="1200">
                <a:solidFill>
                  <a:srgbClr val="FFFFFF"/>
                </a:solidFill>
              </a:rPr>
              <a:t>Customers in</a:t>
            </a:r>
            <a:endParaRPr lang="en-US" sz="1050">
              <a:solidFill>
                <a:srgbClr val="FFFFFF"/>
              </a:solidFill>
            </a:endParaRPr>
          </a:p>
        </p:txBody>
      </p:sp>
      <p:sp>
        <p:nvSpPr>
          <p:cNvPr id="49" name="Rectangle 48">
            <a:extLst>
              <a:ext uri="{FF2B5EF4-FFF2-40B4-BE49-F238E27FC236}">
                <a16:creationId xmlns:a16="http://schemas.microsoft.com/office/drawing/2014/main" id="{352BF79D-5291-4826-A17B-3BFF78BDA8EE}"/>
              </a:ext>
            </a:extLst>
          </p:cNvPr>
          <p:cNvSpPr/>
          <p:nvPr/>
        </p:nvSpPr>
        <p:spPr>
          <a:xfrm>
            <a:off x="7906463" y="4492991"/>
            <a:ext cx="791382" cy="276999"/>
          </a:xfrm>
          <a:prstGeom prst="rect">
            <a:avLst/>
          </a:prstGeom>
        </p:spPr>
        <p:txBody>
          <a:bodyPr wrap="square">
            <a:spAutoFit/>
          </a:bodyPr>
          <a:lstStyle/>
          <a:p>
            <a:r>
              <a:rPr lang="en-US" sz="1200">
                <a:solidFill>
                  <a:srgbClr val="FFFFFF"/>
                </a:solidFill>
              </a:rPr>
              <a:t>countries</a:t>
            </a:r>
            <a:endParaRPr lang="en-US" sz="1050">
              <a:solidFill>
                <a:srgbClr val="FFFFFF"/>
              </a:solidFill>
            </a:endParaRPr>
          </a:p>
        </p:txBody>
      </p:sp>
      <p:sp>
        <p:nvSpPr>
          <p:cNvPr id="50" name="TextBox 49">
            <a:extLst>
              <a:ext uri="{FF2B5EF4-FFF2-40B4-BE49-F238E27FC236}">
                <a16:creationId xmlns:a16="http://schemas.microsoft.com/office/drawing/2014/main" id="{30430FC4-8357-440A-AF5F-01CA638AEC72}"/>
              </a:ext>
            </a:extLst>
          </p:cNvPr>
          <p:cNvSpPr txBox="1"/>
          <p:nvPr/>
        </p:nvSpPr>
        <p:spPr>
          <a:xfrm>
            <a:off x="8182675" y="1661228"/>
            <a:ext cx="777240" cy="300082"/>
          </a:xfrm>
          <a:prstGeom prst="rect">
            <a:avLst/>
          </a:prstGeom>
          <a:solidFill>
            <a:schemeClr val="bg1"/>
          </a:solidFill>
          <a:ln>
            <a:solidFill>
              <a:schemeClr val="tx1"/>
            </a:solidFill>
          </a:ln>
        </p:spPr>
        <p:txBody>
          <a:bodyPr wrap="square" rtlCol="0">
            <a:spAutoFit/>
          </a:bodyPr>
          <a:lstStyle/>
          <a:p>
            <a:pPr algn="ctr"/>
            <a:r>
              <a:rPr lang="en-US" sz="1350"/>
              <a:t>2018</a:t>
            </a:r>
          </a:p>
        </p:txBody>
      </p:sp>
    </p:spTree>
    <p:extLst>
      <p:ext uri="{BB962C8B-B14F-4D97-AF65-F5344CB8AC3E}">
        <p14:creationId xmlns:p14="http://schemas.microsoft.com/office/powerpoint/2010/main" val="40080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A38D-035F-4878-88E2-D58D2763DD8D}"/>
              </a:ext>
            </a:extLst>
          </p:cNvPr>
          <p:cNvSpPr>
            <a:spLocks noGrp="1"/>
          </p:cNvSpPr>
          <p:nvPr>
            <p:ph type="title"/>
          </p:nvPr>
        </p:nvSpPr>
        <p:spPr>
          <a:xfrm>
            <a:off x="628650" y="138373"/>
            <a:ext cx="7886700" cy="457200"/>
          </a:xfrm>
        </p:spPr>
        <p:txBody>
          <a:bodyPr>
            <a:normAutofit fontScale="90000"/>
          </a:bodyPr>
          <a:lstStyle/>
          <a:p>
            <a:r>
              <a:rPr lang="en-US">
                <a:latin typeface="+mj-lt"/>
              </a:rPr>
              <a:t>Why Learn SAS?</a:t>
            </a:r>
          </a:p>
        </p:txBody>
      </p:sp>
      <p:grpSp>
        <p:nvGrpSpPr>
          <p:cNvPr id="16" name="Group 15">
            <a:extLst>
              <a:ext uri="{FF2B5EF4-FFF2-40B4-BE49-F238E27FC236}">
                <a16:creationId xmlns:a16="http://schemas.microsoft.com/office/drawing/2014/main" id="{330B0E2D-FBD2-4EF4-AE29-1303C8EF563C}"/>
              </a:ext>
            </a:extLst>
          </p:cNvPr>
          <p:cNvGrpSpPr/>
          <p:nvPr/>
        </p:nvGrpSpPr>
        <p:grpSpPr>
          <a:xfrm>
            <a:off x="939797" y="703525"/>
            <a:ext cx="7315200" cy="4105539"/>
            <a:chOff x="1092200" y="754327"/>
            <a:chExt cx="7315200" cy="4105539"/>
          </a:xfrm>
        </p:grpSpPr>
        <p:graphicFrame>
          <p:nvGraphicFramePr>
            <p:cNvPr id="3" name="Diagram 2">
              <a:extLst>
                <a:ext uri="{FF2B5EF4-FFF2-40B4-BE49-F238E27FC236}">
                  <a16:creationId xmlns:a16="http://schemas.microsoft.com/office/drawing/2014/main" id="{36511033-39CB-4FC0-85A0-43FBE4DD81FB}"/>
                </a:ext>
              </a:extLst>
            </p:cNvPr>
            <p:cNvGraphicFramePr/>
            <p:nvPr/>
          </p:nvGraphicFramePr>
          <p:xfrm>
            <a:off x="1092200" y="754327"/>
            <a:ext cx="7315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lowchart: Connector 9">
              <a:extLst>
                <a:ext uri="{FF2B5EF4-FFF2-40B4-BE49-F238E27FC236}">
                  <a16:creationId xmlns:a16="http://schemas.microsoft.com/office/drawing/2014/main" id="{267337AD-FA0B-4CCD-BB18-B9DFED680177}"/>
                </a:ext>
              </a:extLst>
            </p:cNvPr>
            <p:cNvSpPr/>
            <p:nvPr/>
          </p:nvSpPr>
          <p:spPr>
            <a:xfrm>
              <a:off x="2015069" y="2218266"/>
              <a:ext cx="1168400" cy="11684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C39604ED-54B9-48BE-AF0D-B1DAA493D38D}"/>
                </a:ext>
              </a:extLst>
            </p:cNvPr>
            <p:cNvSpPr/>
            <p:nvPr/>
          </p:nvSpPr>
          <p:spPr>
            <a:xfrm>
              <a:off x="2015069" y="3691466"/>
              <a:ext cx="1168400" cy="11684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1423963-E066-4CEB-BE63-C25AEB2DD9F8}"/>
                </a:ext>
              </a:extLst>
            </p:cNvPr>
            <p:cNvGrpSpPr/>
            <p:nvPr/>
          </p:nvGrpSpPr>
          <p:grpSpPr>
            <a:xfrm>
              <a:off x="1989668" y="799794"/>
              <a:ext cx="1168400" cy="1168400"/>
              <a:chOff x="1989668" y="799794"/>
              <a:chExt cx="1168400" cy="1168400"/>
            </a:xfrm>
          </p:grpSpPr>
          <p:sp>
            <p:nvSpPr>
              <p:cNvPr id="11" name="Flowchart: Connector 10">
                <a:extLst>
                  <a:ext uri="{FF2B5EF4-FFF2-40B4-BE49-F238E27FC236}">
                    <a16:creationId xmlns:a16="http://schemas.microsoft.com/office/drawing/2014/main" id="{58CD26B0-26E8-4E15-A744-43E0B64B383A}"/>
                  </a:ext>
                </a:extLst>
              </p:cNvPr>
              <p:cNvSpPr/>
              <p:nvPr/>
            </p:nvSpPr>
            <p:spPr>
              <a:xfrm>
                <a:off x="1989668" y="799794"/>
                <a:ext cx="1168400" cy="11684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711B5B3-6657-459B-9389-B1197085D856}"/>
                  </a:ext>
                </a:extLst>
              </p:cNvPr>
              <p:cNvGrpSpPr>
                <a:grpSpLocks noChangeAspect="1"/>
              </p:cNvGrpSpPr>
              <p:nvPr/>
            </p:nvGrpSpPr>
            <p:grpSpPr>
              <a:xfrm>
                <a:off x="2137434" y="1056385"/>
                <a:ext cx="815157" cy="577680"/>
                <a:chOff x="1260475" y="627063"/>
                <a:chExt cx="1939925" cy="1374774"/>
              </a:xfrm>
              <a:solidFill>
                <a:schemeClr val="tx1"/>
              </a:solidFill>
            </p:grpSpPr>
            <p:sp>
              <p:nvSpPr>
                <p:cNvPr id="6" name="Freeform 5">
                  <a:extLst>
                    <a:ext uri="{FF2B5EF4-FFF2-40B4-BE49-F238E27FC236}">
                      <a16:creationId xmlns:a16="http://schemas.microsoft.com/office/drawing/2014/main" id="{B779D64F-7816-43AD-97E9-C61DABF70A9F}"/>
                    </a:ext>
                  </a:extLst>
                </p:cNvPr>
                <p:cNvSpPr>
                  <a:spLocks noEditPoints="1"/>
                </p:cNvSpPr>
                <p:nvPr/>
              </p:nvSpPr>
              <p:spPr bwMode="auto">
                <a:xfrm>
                  <a:off x="1260475" y="627063"/>
                  <a:ext cx="1912938" cy="1343025"/>
                </a:xfrm>
                <a:custGeom>
                  <a:avLst/>
                  <a:gdLst>
                    <a:gd name="T0" fmla="*/ 2251 w 4691"/>
                    <a:gd name="T1" fmla="*/ 1403 h 3295"/>
                    <a:gd name="T2" fmla="*/ 1846 w 4691"/>
                    <a:gd name="T3" fmla="*/ 1403 h 3295"/>
                    <a:gd name="T4" fmla="*/ 2251 w 4691"/>
                    <a:gd name="T5" fmla="*/ 1403 h 3295"/>
                    <a:gd name="T6" fmla="*/ 1914 w 4691"/>
                    <a:gd name="T7" fmla="*/ 2260 h 3295"/>
                    <a:gd name="T8" fmla="*/ 1914 w 4691"/>
                    <a:gd name="T9" fmla="*/ 469 h 3295"/>
                    <a:gd name="T10" fmla="*/ 2223 w 4691"/>
                    <a:gd name="T11" fmla="*/ 1078 h 3295"/>
                    <a:gd name="T12" fmla="*/ 1680 w 4691"/>
                    <a:gd name="T13" fmla="*/ 1403 h 3295"/>
                    <a:gd name="T14" fmla="*/ 2418 w 4691"/>
                    <a:gd name="T15" fmla="*/ 1403 h 3295"/>
                    <a:gd name="T16" fmla="*/ 2697 w 4691"/>
                    <a:gd name="T17" fmla="*/ 929 h 3295"/>
                    <a:gd name="T18" fmla="*/ 1914 w 4691"/>
                    <a:gd name="T19" fmla="*/ 2260 h 3295"/>
                    <a:gd name="T20" fmla="*/ 1055 w 4691"/>
                    <a:gd name="T21" fmla="*/ 2421 h 3295"/>
                    <a:gd name="T22" fmla="*/ 225 w 4691"/>
                    <a:gd name="T23" fmla="*/ 3212 h 3295"/>
                    <a:gd name="T24" fmla="*/ 109 w 4691"/>
                    <a:gd name="T25" fmla="*/ 3134 h 3295"/>
                    <a:gd name="T26" fmla="*/ 109 w 4691"/>
                    <a:gd name="T27" fmla="*/ 3005 h 3295"/>
                    <a:gd name="T28" fmla="*/ 938 w 4691"/>
                    <a:gd name="T29" fmla="*/ 2213 h 3295"/>
                    <a:gd name="T30" fmla="*/ 1055 w 4691"/>
                    <a:gd name="T31" fmla="*/ 2292 h 3295"/>
                    <a:gd name="T32" fmla="*/ 3265 w 4691"/>
                    <a:gd name="T33" fmla="*/ 95 h 3295"/>
                    <a:gd name="T34" fmla="*/ 3420 w 4691"/>
                    <a:gd name="T35" fmla="*/ 249 h 3295"/>
                    <a:gd name="T36" fmla="*/ 3111 w 4691"/>
                    <a:gd name="T37" fmla="*/ 249 h 3295"/>
                    <a:gd name="T38" fmla="*/ 4441 w 4691"/>
                    <a:gd name="T39" fmla="*/ 535 h 3295"/>
                    <a:gd name="T40" fmla="*/ 4596 w 4691"/>
                    <a:gd name="T41" fmla="*/ 690 h 3295"/>
                    <a:gd name="T42" fmla="*/ 4287 w 4691"/>
                    <a:gd name="T43" fmla="*/ 690 h 3295"/>
                    <a:gd name="T44" fmla="*/ 3122 w 4691"/>
                    <a:gd name="T45" fmla="*/ 453 h 3295"/>
                    <a:gd name="T46" fmla="*/ 3265 w 4691"/>
                    <a:gd name="T47" fmla="*/ 499 h 3295"/>
                    <a:gd name="T48" fmla="*/ 4199 w 4691"/>
                    <a:gd name="T49" fmla="*/ 629 h 3295"/>
                    <a:gd name="T50" fmla="*/ 4441 w 4691"/>
                    <a:gd name="T51" fmla="*/ 940 h 3295"/>
                    <a:gd name="T52" fmla="*/ 4441 w 4691"/>
                    <a:gd name="T53" fmla="*/ 440 h 3295"/>
                    <a:gd name="T54" fmla="*/ 3514 w 4691"/>
                    <a:gd name="T55" fmla="*/ 272 h 3295"/>
                    <a:gd name="T56" fmla="*/ 3265 w 4691"/>
                    <a:gd name="T57" fmla="*/ 0 h 3295"/>
                    <a:gd name="T58" fmla="*/ 3056 w 4691"/>
                    <a:gd name="T59" fmla="*/ 385 h 3295"/>
                    <a:gd name="T60" fmla="*/ 1914 w 4691"/>
                    <a:gd name="T61" fmla="*/ 386 h 3295"/>
                    <a:gd name="T62" fmla="*/ 1197 w 4691"/>
                    <a:gd name="T63" fmla="*/ 2030 h 3295"/>
                    <a:gd name="T64" fmla="*/ 938 w 4691"/>
                    <a:gd name="T65" fmla="*/ 2130 h 3295"/>
                    <a:gd name="T66" fmla="*/ 50 w 4691"/>
                    <a:gd name="T67" fmla="*/ 2946 h 3295"/>
                    <a:gd name="T68" fmla="*/ 50 w 4691"/>
                    <a:gd name="T69" fmla="*/ 3192 h 3295"/>
                    <a:gd name="T70" fmla="*/ 225 w 4691"/>
                    <a:gd name="T71" fmla="*/ 3295 h 3295"/>
                    <a:gd name="T72" fmla="*/ 1114 w 4691"/>
                    <a:gd name="T73" fmla="*/ 2479 h 3295"/>
                    <a:gd name="T74" fmla="*/ 1113 w 4691"/>
                    <a:gd name="T75" fmla="*/ 2232 h 3295"/>
                    <a:gd name="T76" fmla="*/ 1914 w 4691"/>
                    <a:gd name="T77" fmla="*/ 2343 h 3295"/>
                    <a:gd name="T78" fmla="*/ 2724 w 4691"/>
                    <a:gd name="T79" fmla="*/ 815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91" h="3295">
                      <a:moveTo>
                        <a:pt x="2251" y="1403"/>
                      </a:moveTo>
                      <a:lnTo>
                        <a:pt x="2251" y="1403"/>
                      </a:lnTo>
                      <a:cubicBezTo>
                        <a:pt x="2251" y="1515"/>
                        <a:pt x="2160" y="1605"/>
                        <a:pt x="2049" y="1605"/>
                      </a:cubicBezTo>
                      <a:cubicBezTo>
                        <a:pt x="1937" y="1605"/>
                        <a:pt x="1846" y="1515"/>
                        <a:pt x="1846" y="1403"/>
                      </a:cubicBezTo>
                      <a:cubicBezTo>
                        <a:pt x="1846" y="1291"/>
                        <a:pt x="1937" y="1200"/>
                        <a:pt x="2049" y="1200"/>
                      </a:cubicBezTo>
                      <a:cubicBezTo>
                        <a:pt x="2160" y="1200"/>
                        <a:pt x="2251" y="1291"/>
                        <a:pt x="2251" y="1403"/>
                      </a:cubicBezTo>
                      <a:close/>
                      <a:moveTo>
                        <a:pt x="1914" y="2260"/>
                      </a:moveTo>
                      <a:lnTo>
                        <a:pt x="1914" y="2260"/>
                      </a:lnTo>
                      <a:cubicBezTo>
                        <a:pt x="1420" y="2260"/>
                        <a:pt x="1019" y="1859"/>
                        <a:pt x="1019" y="1365"/>
                      </a:cubicBezTo>
                      <a:cubicBezTo>
                        <a:pt x="1019" y="871"/>
                        <a:pt x="1420" y="469"/>
                        <a:pt x="1914" y="469"/>
                      </a:cubicBezTo>
                      <a:cubicBezTo>
                        <a:pt x="2175" y="469"/>
                        <a:pt x="2410" y="581"/>
                        <a:pt x="2574" y="759"/>
                      </a:cubicBezTo>
                      <a:lnTo>
                        <a:pt x="2223" y="1078"/>
                      </a:lnTo>
                      <a:cubicBezTo>
                        <a:pt x="2171" y="1050"/>
                        <a:pt x="2112" y="1034"/>
                        <a:pt x="2049" y="1034"/>
                      </a:cubicBezTo>
                      <a:cubicBezTo>
                        <a:pt x="1845" y="1034"/>
                        <a:pt x="1680" y="1199"/>
                        <a:pt x="1680" y="1403"/>
                      </a:cubicBezTo>
                      <a:cubicBezTo>
                        <a:pt x="1680" y="1606"/>
                        <a:pt x="1845" y="1772"/>
                        <a:pt x="2049" y="1772"/>
                      </a:cubicBezTo>
                      <a:cubicBezTo>
                        <a:pt x="2252" y="1772"/>
                        <a:pt x="2418" y="1606"/>
                        <a:pt x="2418" y="1403"/>
                      </a:cubicBezTo>
                      <a:cubicBezTo>
                        <a:pt x="2418" y="1338"/>
                        <a:pt x="2401" y="1277"/>
                        <a:pt x="2371" y="1224"/>
                      </a:cubicBezTo>
                      <a:lnTo>
                        <a:pt x="2697" y="929"/>
                      </a:lnTo>
                      <a:cubicBezTo>
                        <a:pt x="2769" y="1058"/>
                        <a:pt x="2810" y="1207"/>
                        <a:pt x="2810" y="1365"/>
                      </a:cubicBezTo>
                      <a:cubicBezTo>
                        <a:pt x="2810" y="1859"/>
                        <a:pt x="2408" y="2260"/>
                        <a:pt x="1914" y="2260"/>
                      </a:cubicBezTo>
                      <a:close/>
                      <a:moveTo>
                        <a:pt x="1055" y="2421"/>
                      </a:moveTo>
                      <a:lnTo>
                        <a:pt x="1055" y="2421"/>
                      </a:lnTo>
                      <a:lnTo>
                        <a:pt x="290" y="3186"/>
                      </a:lnTo>
                      <a:cubicBezTo>
                        <a:pt x="273" y="3203"/>
                        <a:pt x="250" y="3212"/>
                        <a:pt x="225" y="3212"/>
                      </a:cubicBezTo>
                      <a:cubicBezTo>
                        <a:pt x="201" y="3212"/>
                        <a:pt x="178" y="3203"/>
                        <a:pt x="161" y="3186"/>
                      </a:cubicBezTo>
                      <a:lnTo>
                        <a:pt x="109" y="3134"/>
                      </a:lnTo>
                      <a:cubicBezTo>
                        <a:pt x="92" y="3117"/>
                        <a:pt x="82" y="3094"/>
                        <a:pt x="82" y="3069"/>
                      </a:cubicBezTo>
                      <a:cubicBezTo>
                        <a:pt x="82" y="3045"/>
                        <a:pt x="92" y="3022"/>
                        <a:pt x="109" y="3005"/>
                      </a:cubicBezTo>
                      <a:lnTo>
                        <a:pt x="874" y="2240"/>
                      </a:lnTo>
                      <a:cubicBezTo>
                        <a:pt x="891" y="2223"/>
                        <a:pt x="914" y="2213"/>
                        <a:pt x="938" y="2213"/>
                      </a:cubicBezTo>
                      <a:cubicBezTo>
                        <a:pt x="963" y="2213"/>
                        <a:pt x="986" y="2223"/>
                        <a:pt x="1003" y="2240"/>
                      </a:cubicBezTo>
                      <a:lnTo>
                        <a:pt x="1055" y="2292"/>
                      </a:lnTo>
                      <a:cubicBezTo>
                        <a:pt x="1090" y="2327"/>
                        <a:pt x="1090" y="2385"/>
                        <a:pt x="1055" y="2421"/>
                      </a:cubicBezTo>
                      <a:close/>
                      <a:moveTo>
                        <a:pt x="3265" y="95"/>
                      </a:moveTo>
                      <a:lnTo>
                        <a:pt x="3265" y="95"/>
                      </a:lnTo>
                      <a:cubicBezTo>
                        <a:pt x="3350" y="95"/>
                        <a:pt x="3420" y="164"/>
                        <a:pt x="3420" y="249"/>
                      </a:cubicBezTo>
                      <a:cubicBezTo>
                        <a:pt x="3420" y="335"/>
                        <a:pt x="3350" y="404"/>
                        <a:pt x="3265" y="404"/>
                      </a:cubicBezTo>
                      <a:cubicBezTo>
                        <a:pt x="3180" y="404"/>
                        <a:pt x="3111" y="335"/>
                        <a:pt x="3111" y="249"/>
                      </a:cubicBezTo>
                      <a:cubicBezTo>
                        <a:pt x="3111" y="164"/>
                        <a:pt x="3180" y="95"/>
                        <a:pt x="3265" y="95"/>
                      </a:cubicBezTo>
                      <a:close/>
                      <a:moveTo>
                        <a:pt x="4441" y="535"/>
                      </a:moveTo>
                      <a:lnTo>
                        <a:pt x="4441" y="535"/>
                      </a:lnTo>
                      <a:cubicBezTo>
                        <a:pt x="4527" y="535"/>
                        <a:pt x="4596" y="604"/>
                        <a:pt x="4596" y="690"/>
                      </a:cubicBezTo>
                      <a:cubicBezTo>
                        <a:pt x="4596" y="775"/>
                        <a:pt x="4527" y="844"/>
                        <a:pt x="4441" y="844"/>
                      </a:cubicBezTo>
                      <a:cubicBezTo>
                        <a:pt x="4356" y="844"/>
                        <a:pt x="4287" y="775"/>
                        <a:pt x="4287" y="690"/>
                      </a:cubicBezTo>
                      <a:cubicBezTo>
                        <a:pt x="4287" y="604"/>
                        <a:pt x="4356" y="535"/>
                        <a:pt x="4441" y="535"/>
                      </a:cubicBezTo>
                      <a:close/>
                      <a:moveTo>
                        <a:pt x="3122" y="453"/>
                      </a:moveTo>
                      <a:lnTo>
                        <a:pt x="3122" y="453"/>
                      </a:lnTo>
                      <a:cubicBezTo>
                        <a:pt x="3162" y="482"/>
                        <a:pt x="3212" y="499"/>
                        <a:pt x="3265" y="499"/>
                      </a:cubicBezTo>
                      <a:cubicBezTo>
                        <a:pt x="3362" y="499"/>
                        <a:pt x="3446" y="444"/>
                        <a:pt x="3487" y="364"/>
                      </a:cubicBezTo>
                      <a:lnTo>
                        <a:pt x="4199" y="629"/>
                      </a:lnTo>
                      <a:cubicBezTo>
                        <a:pt x="4194" y="648"/>
                        <a:pt x="4192" y="669"/>
                        <a:pt x="4192" y="690"/>
                      </a:cubicBezTo>
                      <a:cubicBezTo>
                        <a:pt x="4192" y="827"/>
                        <a:pt x="4304" y="940"/>
                        <a:pt x="4441" y="940"/>
                      </a:cubicBezTo>
                      <a:cubicBezTo>
                        <a:pt x="4579" y="940"/>
                        <a:pt x="4691" y="827"/>
                        <a:pt x="4691" y="690"/>
                      </a:cubicBezTo>
                      <a:cubicBezTo>
                        <a:pt x="4691" y="552"/>
                        <a:pt x="4579" y="440"/>
                        <a:pt x="4441" y="440"/>
                      </a:cubicBezTo>
                      <a:cubicBezTo>
                        <a:pt x="4359" y="440"/>
                        <a:pt x="4286" y="480"/>
                        <a:pt x="4240" y="542"/>
                      </a:cubicBezTo>
                      <a:lnTo>
                        <a:pt x="3514" y="272"/>
                      </a:lnTo>
                      <a:cubicBezTo>
                        <a:pt x="3515" y="264"/>
                        <a:pt x="3515" y="257"/>
                        <a:pt x="3515" y="249"/>
                      </a:cubicBezTo>
                      <a:cubicBezTo>
                        <a:pt x="3515" y="112"/>
                        <a:pt x="3403" y="0"/>
                        <a:pt x="3265" y="0"/>
                      </a:cubicBezTo>
                      <a:cubicBezTo>
                        <a:pt x="3127" y="0"/>
                        <a:pt x="3015" y="112"/>
                        <a:pt x="3015" y="249"/>
                      </a:cubicBezTo>
                      <a:cubicBezTo>
                        <a:pt x="3015" y="299"/>
                        <a:pt x="3030" y="346"/>
                        <a:pt x="3056" y="385"/>
                      </a:cubicBezTo>
                      <a:lnTo>
                        <a:pt x="2666" y="738"/>
                      </a:lnTo>
                      <a:cubicBezTo>
                        <a:pt x="2486" y="523"/>
                        <a:pt x="2216" y="386"/>
                        <a:pt x="1914" y="386"/>
                      </a:cubicBezTo>
                      <a:cubicBezTo>
                        <a:pt x="1375" y="386"/>
                        <a:pt x="936" y="825"/>
                        <a:pt x="936" y="1365"/>
                      </a:cubicBezTo>
                      <a:cubicBezTo>
                        <a:pt x="936" y="1621"/>
                        <a:pt x="1035" y="1855"/>
                        <a:pt x="1197" y="2030"/>
                      </a:cubicBezTo>
                      <a:lnTo>
                        <a:pt x="1053" y="2174"/>
                      </a:lnTo>
                      <a:cubicBezTo>
                        <a:pt x="1022" y="2146"/>
                        <a:pt x="981" y="2130"/>
                        <a:pt x="938" y="2130"/>
                      </a:cubicBezTo>
                      <a:cubicBezTo>
                        <a:pt x="892" y="2130"/>
                        <a:pt x="848" y="2148"/>
                        <a:pt x="815" y="2181"/>
                      </a:cubicBezTo>
                      <a:lnTo>
                        <a:pt x="50" y="2946"/>
                      </a:lnTo>
                      <a:cubicBezTo>
                        <a:pt x="18" y="2979"/>
                        <a:pt x="0" y="3023"/>
                        <a:pt x="0" y="3069"/>
                      </a:cubicBezTo>
                      <a:cubicBezTo>
                        <a:pt x="0" y="3116"/>
                        <a:pt x="18" y="3160"/>
                        <a:pt x="50" y="3192"/>
                      </a:cubicBezTo>
                      <a:lnTo>
                        <a:pt x="102" y="3244"/>
                      </a:lnTo>
                      <a:cubicBezTo>
                        <a:pt x="135" y="3277"/>
                        <a:pt x="179" y="3295"/>
                        <a:pt x="225" y="3295"/>
                      </a:cubicBezTo>
                      <a:cubicBezTo>
                        <a:pt x="272" y="3295"/>
                        <a:pt x="316" y="3277"/>
                        <a:pt x="348" y="3244"/>
                      </a:cubicBezTo>
                      <a:lnTo>
                        <a:pt x="1114" y="2479"/>
                      </a:lnTo>
                      <a:cubicBezTo>
                        <a:pt x="1181" y="2411"/>
                        <a:pt x="1181" y="2301"/>
                        <a:pt x="1114" y="2233"/>
                      </a:cubicBezTo>
                      <a:lnTo>
                        <a:pt x="1113" y="2232"/>
                      </a:lnTo>
                      <a:lnTo>
                        <a:pt x="1256" y="2088"/>
                      </a:lnTo>
                      <a:cubicBezTo>
                        <a:pt x="1430" y="2247"/>
                        <a:pt x="1661" y="2343"/>
                        <a:pt x="1914" y="2343"/>
                      </a:cubicBezTo>
                      <a:cubicBezTo>
                        <a:pt x="2454" y="2343"/>
                        <a:pt x="2893" y="1904"/>
                        <a:pt x="2893" y="1365"/>
                      </a:cubicBezTo>
                      <a:cubicBezTo>
                        <a:pt x="2893" y="1161"/>
                        <a:pt x="2830" y="972"/>
                        <a:pt x="2724" y="815"/>
                      </a:cubicBezTo>
                      <a:lnTo>
                        <a:pt x="3122" y="4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262B66E7-1A6F-4B25-923A-331048586C64}"/>
                    </a:ext>
                  </a:extLst>
                </p:cNvPr>
                <p:cNvSpPr>
                  <a:spLocks noEditPoints="1"/>
                </p:cNvSpPr>
                <p:nvPr/>
              </p:nvSpPr>
              <p:spPr bwMode="auto">
                <a:xfrm>
                  <a:off x="2492375" y="1362075"/>
                  <a:ext cx="303213" cy="628650"/>
                </a:xfrm>
                <a:custGeom>
                  <a:avLst/>
                  <a:gdLst>
                    <a:gd name="T0" fmla="*/ 651 w 747"/>
                    <a:gd name="T1" fmla="*/ 1304 h 1540"/>
                    <a:gd name="T2" fmla="*/ 651 w 747"/>
                    <a:gd name="T3" fmla="*/ 1304 h 1540"/>
                    <a:gd name="T4" fmla="*/ 511 w 747"/>
                    <a:gd name="T5" fmla="*/ 1444 h 1540"/>
                    <a:gd name="T6" fmla="*/ 236 w 747"/>
                    <a:gd name="T7" fmla="*/ 1444 h 1540"/>
                    <a:gd name="T8" fmla="*/ 96 w 747"/>
                    <a:gd name="T9" fmla="*/ 1304 h 1540"/>
                    <a:gd name="T10" fmla="*/ 96 w 747"/>
                    <a:gd name="T11" fmla="*/ 235 h 1540"/>
                    <a:gd name="T12" fmla="*/ 236 w 747"/>
                    <a:gd name="T13" fmla="*/ 95 h 1540"/>
                    <a:gd name="T14" fmla="*/ 511 w 747"/>
                    <a:gd name="T15" fmla="*/ 95 h 1540"/>
                    <a:gd name="T16" fmla="*/ 651 w 747"/>
                    <a:gd name="T17" fmla="*/ 235 h 1540"/>
                    <a:gd name="T18" fmla="*/ 651 w 747"/>
                    <a:gd name="T19" fmla="*/ 1304 h 1540"/>
                    <a:gd name="T20" fmla="*/ 511 w 747"/>
                    <a:gd name="T21" fmla="*/ 0 h 1540"/>
                    <a:gd name="T22" fmla="*/ 511 w 747"/>
                    <a:gd name="T23" fmla="*/ 0 h 1540"/>
                    <a:gd name="T24" fmla="*/ 236 w 747"/>
                    <a:gd name="T25" fmla="*/ 0 h 1540"/>
                    <a:gd name="T26" fmla="*/ 0 w 747"/>
                    <a:gd name="T27" fmla="*/ 235 h 1540"/>
                    <a:gd name="T28" fmla="*/ 0 w 747"/>
                    <a:gd name="T29" fmla="*/ 1304 h 1540"/>
                    <a:gd name="T30" fmla="*/ 236 w 747"/>
                    <a:gd name="T31" fmla="*/ 1540 h 1540"/>
                    <a:gd name="T32" fmla="*/ 511 w 747"/>
                    <a:gd name="T33" fmla="*/ 1540 h 1540"/>
                    <a:gd name="T34" fmla="*/ 747 w 747"/>
                    <a:gd name="T35" fmla="*/ 1304 h 1540"/>
                    <a:gd name="T36" fmla="*/ 747 w 747"/>
                    <a:gd name="T37" fmla="*/ 235 h 1540"/>
                    <a:gd name="T38" fmla="*/ 511 w 747"/>
                    <a:gd name="T39" fmla="*/ 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7" h="1540">
                      <a:moveTo>
                        <a:pt x="651" y="1304"/>
                      </a:moveTo>
                      <a:lnTo>
                        <a:pt x="651" y="1304"/>
                      </a:lnTo>
                      <a:cubicBezTo>
                        <a:pt x="651" y="1381"/>
                        <a:pt x="588" y="1444"/>
                        <a:pt x="511" y="1444"/>
                      </a:cubicBezTo>
                      <a:lnTo>
                        <a:pt x="236" y="1444"/>
                      </a:lnTo>
                      <a:cubicBezTo>
                        <a:pt x="159" y="1444"/>
                        <a:pt x="96" y="1381"/>
                        <a:pt x="96" y="1304"/>
                      </a:cubicBezTo>
                      <a:lnTo>
                        <a:pt x="96" y="235"/>
                      </a:lnTo>
                      <a:cubicBezTo>
                        <a:pt x="96" y="158"/>
                        <a:pt x="159" y="95"/>
                        <a:pt x="236" y="95"/>
                      </a:cubicBezTo>
                      <a:lnTo>
                        <a:pt x="511" y="95"/>
                      </a:lnTo>
                      <a:cubicBezTo>
                        <a:pt x="588" y="95"/>
                        <a:pt x="651" y="158"/>
                        <a:pt x="651" y="235"/>
                      </a:cubicBezTo>
                      <a:lnTo>
                        <a:pt x="651" y="1304"/>
                      </a:lnTo>
                      <a:close/>
                      <a:moveTo>
                        <a:pt x="511" y="0"/>
                      </a:moveTo>
                      <a:lnTo>
                        <a:pt x="511" y="0"/>
                      </a:lnTo>
                      <a:lnTo>
                        <a:pt x="236" y="0"/>
                      </a:lnTo>
                      <a:cubicBezTo>
                        <a:pt x="106" y="0"/>
                        <a:pt x="0" y="105"/>
                        <a:pt x="0" y="235"/>
                      </a:cubicBezTo>
                      <a:lnTo>
                        <a:pt x="0" y="1304"/>
                      </a:lnTo>
                      <a:cubicBezTo>
                        <a:pt x="0" y="1434"/>
                        <a:pt x="106" y="1540"/>
                        <a:pt x="236" y="1540"/>
                      </a:cubicBezTo>
                      <a:lnTo>
                        <a:pt x="511" y="1540"/>
                      </a:lnTo>
                      <a:cubicBezTo>
                        <a:pt x="641" y="1540"/>
                        <a:pt x="747" y="1434"/>
                        <a:pt x="747" y="1304"/>
                      </a:cubicBezTo>
                      <a:lnTo>
                        <a:pt x="747" y="235"/>
                      </a:lnTo>
                      <a:cubicBezTo>
                        <a:pt x="747" y="105"/>
                        <a:pt x="641" y="0"/>
                        <a:pt x="51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D5D20CB-DB2D-4132-939E-83EE6104E43D}"/>
                    </a:ext>
                  </a:extLst>
                </p:cNvPr>
                <p:cNvSpPr>
                  <a:spLocks noEditPoints="1"/>
                </p:cNvSpPr>
                <p:nvPr/>
              </p:nvSpPr>
              <p:spPr bwMode="auto">
                <a:xfrm>
                  <a:off x="2895600" y="1069975"/>
                  <a:ext cx="304800" cy="931862"/>
                </a:xfrm>
                <a:custGeom>
                  <a:avLst/>
                  <a:gdLst>
                    <a:gd name="T0" fmla="*/ 651 w 747"/>
                    <a:gd name="T1" fmla="*/ 2048 h 2284"/>
                    <a:gd name="T2" fmla="*/ 651 w 747"/>
                    <a:gd name="T3" fmla="*/ 2048 h 2284"/>
                    <a:gd name="T4" fmla="*/ 511 w 747"/>
                    <a:gd name="T5" fmla="*/ 2188 h 2284"/>
                    <a:gd name="T6" fmla="*/ 236 w 747"/>
                    <a:gd name="T7" fmla="*/ 2188 h 2284"/>
                    <a:gd name="T8" fmla="*/ 96 w 747"/>
                    <a:gd name="T9" fmla="*/ 2048 h 2284"/>
                    <a:gd name="T10" fmla="*/ 96 w 747"/>
                    <a:gd name="T11" fmla="*/ 236 h 2284"/>
                    <a:gd name="T12" fmla="*/ 236 w 747"/>
                    <a:gd name="T13" fmla="*/ 95 h 2284"/>
                    <a:gd name="T14" fmla="*/ 511 w 747"/>
                    <a:gd name="T15" fmla="*/ 95 h 2284"/>
                    <a:gd name="T16" fmla="*/ 651 w 747"/>
                    <a:gd name="T17" fmla="*/ 236 h 2284"/>
                    <a:gd name="T18" fmla="*/ 651 w 747"/>
                    <a:gd name="T19" fmla="*/ 2048 h 2284"/>
                    <a:gd name="T20" fmla="*/ 511 w 747"/>
                    <a:gd name="T21" fmla="*/ 0 h 2284"/>
                    <a:gd name="T22" fmla="*/ 511 w 747"/>
                    <a:gd name="T23" fmla="*/ 0 h 2284"/>
                    <a:gd name="T24" fmla="*/ 236 w 747"/>
                    <a:gd name="T25" fmla="*/ 0 h 2284"/>
                    <a:gd name="T26" fmla="*/ 0 w 747"/>
                    <a:gd name="T27" fmla="*/ 236 h 2284"/>
                    <a:gd name="T28" fmla="*/ 0 w 747"/>
                    <a:gd name="T29" fmla="*/ 2048 h 2284"/>
                    <a:gd name="T30" fmla="*/ 236 w 747"/>
                    <a:gd name="T31" fmla="*/ 2284 h 2284"/>
                    <a:gd name="T32" fmla="*/ 511 w 747"/>
                    <a:gd name="T33" fmla="*/ 2284 h 2284"/>
                    <a:gd name="T34" fmla="*/ 747 w 747"/>
                    <a:gd name="T35" fmla="*/ 2048 h 2284"/>
                    <a:gd name="T36" fmla="*/ 747 w 747"/>
                    <a:gd name="T37" fmla="*/ 236 h 2284"/>
                    <a:gd name="T38" fmla="*/ 511 w 747"/>
                    <a:gd name="T39" fmla="*/ 0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7" h="2284">
                      <a:moveTo>
                        <a:pt x="651" y="2048"/>
                      </a:moveTo>
                      <a:lnTo>
                        <a:pt x="651" y="2048"/>
                      </a:lnTo>
                      <a:cubicBezTo>
                        <a:pt x="651" y="2125"/>
                        <a:pt x="588" y="2188"/>
                        <a:pt x="511" y="2188"/>
                      </a:cubicBezTo>
                      <a:lnTo>
                        <a:pt x="236" y="2188"/>
                      </a:lnTo>
                      <a:cubicBezTo>
                        <a:pt x="159" y="2188"/>
                        <a:pt x="96" y="2125"/>
                        <a:pt x="96" y="2048"/>
                      </a:cubicBezTo>
                      <a:lnTo>
                        <a:pt x="96" y="236"/>
                      </a:lnTo>
                      <a:cubicBezTo>
                        <a:pt x="96" y="158"/>
                        <a:pt x="159" y="95"/>
                        <a:pt x="236" y="95"/>
                      </a:cubicBezTo>
                      <a:lnTo>
                        <a:pt x="511" y="95"/>
                      </a:lnTo>
                      <a:cubicBezTo>
                        <a:pt x="588" y="95"/>
                        <a:pt x="651" y="158"/>
                        <a:pt x="651" y="236"/>
                      </a:cubicBezTo>
                      <a:lnTo>
                        <a:pt x="651" y="2048"/>
                      </a:lnTo>
                      <a:close/>
                      <a:moveTo>
                        <a:pt x="511" y="0"/>
                      </a:moveTo>
                      <a:lnTo>
                        <a:pt x="511" y="0"/>
                      </a:lnTo>
                      <a:lnTo>
                        <a:pt x="236" y="0"/>
                      </a:lnTo>
                      <a:cubicBezTo>
                        <a:pt x="106" y="0"/>
                        <a:pt x="0" y="106"/>
                        <a:pt x="0" y="236"/>
                      </a:cubicBezTo>
                      <a:lnTo>
                        <a:pt x="0" y="2048"/>
                      </a:lnTo>
                      <a:cubicBezTo>
                        <a:pt x="0" y="2178"/>
                        <a:pt x="106" y="2284"/>
                        <a:pt x="236" y="2284"/>
                      </a:cubicBezTo>
                      <a:lnTo>
                        <a:pt x="511" y="2284"/>
                      </a:lnTo>
                      <a:cubicBezTo>
                        <a:pt x="641" y="2284"/>
                        <a:pt x="747" y="2178"/>
                        <a:pt x="747" y="2048"/>
                      </a:cubicBezTo>
                      <a:lnTo>
                        <a:pt x="747" y="236"/>
                      </a:lnTo>
                      <a:cubicBezTo>
                        <a:pt x="747" y="106"/>
                        <a:pt x="641" y="0"/>
                        <a:pt x="51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59A5E71B-0A17-4CAB-AD4C-DA5D852E2400}"/>
                    </a:ext>
                  </a:extLst>
                </p:cNvPr>
                <p:cNvSpPr>
                  <a:spLocks noEditPoints="1"/>
                </p:cNvSpPr>
                <p:nvPr/>
              </p:nvSpPr>
              <p:spPr bwMode="auto">
                <a:xfrm>
                  <a:off x="2084388" y="1635125"/>
                  <a:ext cx="309563" cy="366712"/>
                </a:xfrm>
                <a:custGeom>
                  <a:avLst/>
                  <a:gdLst>
                    <a:gd name="T0" fmla="*/ 664 w 760"/>
                    <a:gd name="T1" fmla="*/ 660 h 896"/>
                    <a:gd name="T2" fmla="*/ 664 w 760"/>
                    <a:gd name="T3" fmla="*/ 660 h 896"/>
                    <a:gd name="T4" fmla="*/ 524 w 760"/>
                    <a:gd name="T5" fmla="*/ 800 h 896"/>
                    <a:gd name="T6" fmla="*/ 235 w 760"/>
                    <a:gd name="T7" fmla="*/ 800 h 896"/>
                    <a:gd name="T8" fmla="*/ 95 w 760"/>
                    <a:gd name="T9" fmla="*/ 660 h 896"/>
                    <a:gd name="T10" fmla="*/ 95 w 760"/>
                    <a:gd name="T11" fmla="*/ 235 h 896"/>
                    <a:gd name="T12" fmla="*/ 235 w 760"/>
                    <a:gd name="T13" fmla="*/ 95 h 896"/>
                    <a:gd name="T14" fmla="*/ 524 w 760"/>
                    <a:gd name="T15" fmla="*/ 95 h 896"/>
                    <a:gd name="T16" fmla="*/ 664 w 760"/>
                    <a:gd name="T17" fmla="*/ 235 h 896"/>
                    <a:gd name="T18" fmla="*/ 664 w 760"/>
                    <a:gd name="T19" fmla="*/ 660 h 896"/>
                    <a:gd name="T20" fmla="*/ 524 w 760"/>
                    <a:gd name="T21" fmla="*/ 0 h 896"/>
                    <a:gd name="T22" fmla="*/ 524 w 760"/>
                    <a:gd name="T23" fmla="*/ 0 h 896"/>
                    <a:gd name="T24" fmla="*/ 235 w 760"/>
                    <a:gd name="T25" fmla="*/ 0 h 896"/>
                    <a:gd name="T26" fmla="*/ 0 w 760"/>
                    <a:gd name="T27" fmla="*/ 235 h 896"/>
                    <a:gd name="T28" fmla="*/ 0 w 760"/>
                    <a:gd name="T29" fmla="*/ 660 h 896"/>
                    <a:gd name="T30" fmla="*/ 235 w 760"/>
                    <a:gd name="T31" fmla="*/ 896 h 896"/>
                    <a:gd name="T32" fmla="*/ 524 w 760"/>
                    <a:gd name="T33" fmla="*/ 896 h 896"/>
                    <a:gd name="T34" fmla="*/ 760 w 760"/>
                    <a:gd name="T35" fmla="*/ 660 h 896"/>
                    <a:gd name="T36" fmla="*/ 760 w 760"/>
                    <a:gd name="T37" fmla="*/ 235 h 896"/>
                    <a:gd name="T38" fmla="*/ 524 w 760"/>
                    <a:gd name="T39"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0" h="896">
                      <a:moveTo>
                        <a:pt x="664" y="660"/>
                      </a:moveTo>
                      <a:lnTo>
                        <a:pt x="664" y="660"/>
                      </a:lnTo>
                      <a:cubicBezTo>
                        <a:pt x="664" y="737"/>
                        <a:pt x="601" y="800"/>
                        <a:pt x="524" y="800"/>
                      </a:cubicBezTo>
                      <a:lnTo>
                        <a:pt x="235" y="800"/>
                      </a:lnTo>
                      <a:cubicBezTo>
                        <a:pt x="158" y="800"/>
                        <a:pt x="95" y="737"/>
                        <a:pt x="95" y="660"/>
                      </a:cubicBezTo>
                      <a:lnTo>
                        <a:pt x="95" y="235"/>
                      </a:lnTo>
                      <a:cubicBezTo>
                        <a:pt x="95" y="158"/>
                        <a:pt x="158" y="95"/>
                        <a:pt x="235" y="95"/>
                      </a:cubicBezTo>
                      <a:lnTo>
                        <a:pt x="524" y="95"/>
                      </a:lnTo>
                      <a:cubicBezTo>
                        <a:pt x="601" y="95"/>
                        <a:pt x="664" y="158"/>
                        <a:pt x="664" y="235"/>
                      </a:cubicBezTo>
                      <a:lnTo>
                        <a:pt x="664" y="660"/>
                      </a:lnTo>
                      <a:close/>
                      <a:moveTo>
                        <a:pt x="524" y="0"/>
                      </a:moveTo>
                      <a:lnTo>
                        <a:pt x="524" y="0"/>
                      </a:lnTo>
                      <a:lnTo>
                        <a:pt x="235" y="0"/>
                      </a:lnTo>
                      <a:cubicBezTo>
                        <a:pt x="105" y="0"/>
                        <a:pt x="0" y="105"/>
                        <a:pt x="0" y="235"/>
                      </a:cubicBezTo>
                      <a:lnTo>
                        <a:pt x="0" y="660"/>
                      </a:lnTo>
                      <a:cubicBezTo>
                        <a:pt x="0" y="790"/>
                        <a:pt x="105" y="896"/>
                        <a:pt x="235" y="896"/>
                      </a:cubicBezTo>
                      <a:lnTo>
                        <a:pt x="524" y="896"/>
                      </a:lnTo>
                      <a:cubicBezTo>
                        <a:pt x="654" y="896"/>
                        <a:pt x="760" y="790"/>
                        <a:pt x="760" y="660"/>
                      </a:cubicBezTo>
                      <a:lnTo>
                        <a:pt x="760" y="235"/>
                      </a:lnTo>
                      <a:cubicBezTo>
                        <a:pt x="760" y="105"/>
                        <a:pt x="654" y="0"/>
                        <a:pt x="5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4" name="Freeform 9">
              <a:extLst>
                <a:ext uri="{FF2B5EF4-FFF2-40B4-BE49-F238E27FC236}">
                  <a16:creationId xmlns:a16="http://schemas.microsoft.com/office/drawing/2014/main" id="{1037C6EF-6A8A-41E9-9EFA-C4573E4AE600}"/>
                </a:ext>
              </a:extLst>
            </p:cNvPr>
            <p:cNvSpPr>
              <a:spLocks noChangeAspect="1" noEditPoints="1"/>
            </p:cNvSpPr>
            <p:nvPr/>
          </p:nvSpPr>
          <p:spPr bwMode="auto">
            <a:xfrm>
              <a:off x="2336812" y="2353621"/>
              <a:ext cx="471077" cy="845599"/>
            </a:xfrm>
            <a:custGeom>
              <a:avLst/>
              <a:gdLst>
                <a:gd name="T0" fmla="*/ 2155 w 2676"/>
                <a:gd name="T1" fmla="*/ 433 h 4803"/>
                <a:gd name="T2" fmla="*/ 1587 w 2676"/>
                <a:gd name="T3" fmla="*/ 1183 h 4803"/>
                <a:gd name="T4" fmla="*/ 1968 w 2676"/>
                <a:gd name="T5" fmla="*/ 4311 h 4803"/>
                <a:gd name="T6" fmla="*/ 944 w 2676"/>
                <a:gd name="T7" fmla="*/ 4456 h 4803"/>
                <a:gd name="T8" fmla="*/ 1968 w 2676"/>
                <a:gd name="T9" fmla="*/ 4311 h 4803"/>
                <a:gd name="T10" fmla="*/ 979 w 2676"/>
                <a:gd name="T11" fmla="*/ 4184 h 4803"/>
                <a:gd name="T12" fmla="*/ 1931 w 2676"/>
                <a:gd name="T13" fmla="*/ 3872 h 4803"/>
                <a:gd name="T14" fmla="*/ 1755 w 2676"/>
                <a:gd name="T15" fmla="*/ 4615 h 4803"/>
                <a:gd name="T16" fmla="*/ 1184 w 2676"/>
                <a:gd name="T17" fmla="*/ 4722 h 4803"/>
                <a:gd name="T18" fmla="*/ 1755 w 2676"/>
                <a:gd name="T19" fmla="*/ 4615 h 4803"/>
                <a:gd name="T20" fmla="*/ 2193 w 2676"/>
                <a:gd name="T21" fmla="*/ 2821 h 4803"/>
                <a:gd name="T22" fmla="*/ 1794 w 2676"/>
                <a:gd name="T23" fmla="*/ 3341 h 4803"/>
                <a:gd name="T24" fmla="*/ 1338 w 2676"/>
                <a:gd name="T25" fmla="*/ 3155 h 4803"/>
                <a:gd name="T26" fmla="*/ 1716 w 2676"/>
                <a:gd name="T27" fmla="*/ 2422 h 4803"/>
                <a:gd name="T28" fmla="*/ 2335 w 2676"/>
                <a:gd name="T29" fmla="*/ 1848 h 4803"/>
                <a:gd name="T30" fmla="*/ 1596 w 2676"/>
                <a:gd name="T31" fmla="*/ 1776 h 4803"/>
                <a:gd name="T32" fmla="*/ 1388 w 2676"/>
                <a:gd name="T33" fmla="*/ 1435 h 4803"/>
                <a:gd name="T34" fmla="*/ 1763 w 2676"/>
                <a:gd name="T35" fmla="*/ 1447 h 4803"/>
                <a:gd name="T36" fmla="*/ 2403 w 2676"/>
                <a:gd name="T37" fmla="*/ 2479 h 4803"/>
                <a:gd name="T38" fmla="*/ 1835 w 2676"/>
                <a:gd name="T39" fmla="*/ 2034 h 4803"/>
                <a:gd name="T40" fmla="*/ 1817 w 2676"/>
                <a:gd name="T41" fmla="*/ 1859 h 4803"/>
                <a:gd name="T42" fmla="*/ 1828 w 2676"/>
                <a:gd name="T43" fmla="*/ 2311 h 4803"/>
                <a:gd name="T44" fmla="*/ 1513 w 2676"/>
                <a:gd name="T45" fmla="*/ 2215 h 4803"/>
                <a:gd name="T46" fmla="*/ 695 w 2676"/>
                <a:gd name="T47" fmla="*/ 2821 h 4803"/>
                <a:gd name="T48" fmla="*/ 348 w 2676"/>
                <a:gd name="T49" fmla="*/ 1926 h 4803"/>
                <a:gd name="T50" fmla="*/ 859 w 2676"/>
                <a:gd name="T51" fmla="*/ 1995 h 4803"/>
                <a:gd name="T52" fmla="*/ 1423 w 2676"/>
                <a:gd name="T53" fmla="*/ 2433 h 4803"/>
                <a:gd name="T54" fmla="*/ 911 w 2676"/>
                <a:gd name="T55" fmla="*/ 3252 h 4803"/>
                <a:gd name="T56" fmla="*/ 173 w 2676"/>
                <a:gd name="T57" fmla="*/ 1217 h 4803"/>
                <a:gd name="T58" fmla="*/ 1190 w 2676"/>
                <a:gd name="T59" fmla="*/ 1392 h 4803"/>
                <a:gd name="T60" fmla="*/ 538 w 2676"/>
                <a:gd name="T61" fmla="*/ 1320 h 4803"/>
                <a:gd name="T62" fmla="*/ 1167 w 2676"/>
                <a:gd name="T63" fmla="*/ 1722 h 4803"/>
                <a:gd name="T64" fmla="*/ 517 w 2676"/>
                <a:gd name="T65" fmla="*/ 1653 h 4803"/>
                <a:gd name="T66" fmla="*/ 1226 w 2676"/>
                <a:gd name="T67" fmla="*/ 995 h 4803"/>
                <a:gd name="T68" fmla="*/ 1281 w 2676"/>
                <a:gd name="T69" fmla="*/ 1353 h 4803"/>
                <a:gd name="T70" fmla="*/ 1222 w 2676"/>
                <a:gd name="T71" fmla="*/ 846 h 4803"/>
                <a:gd name="T72" fmla="*/ 1404 w 2676"/>
                <a:gd name="T73" fmla="*/ 649 h 4803"/>
                <a:gd name="T74" fmla="*/ 2157 w 2676"/>
                <a:gd name="T75" fmla="*/ 1096 h 4803"/>
                <a:gd name="T76" fmla="*/ 1616 w 2676"/>
                <a:gd name="T77" fmla="*/ 1316 h 4803"/>
                <a:gd name="T78" fmla="*/ 1451 w 2676"/>
                <a:gd name="T79" fmla="*/ 1211 h 4803"/>
                <a:gd name="T80" fmla="*/ 2295 w 2676"/>
                <a:gd name="T81" fmla="*/ 1045 h 4803"/>
                <a:gd name="T82" fmla="*/ 2344 w 2676"/>
                <a:gd name="T83" fmla="*/ 19 h 4803"/>
                <a:gd name="T84" fmla="*/ 1251 w 2676"/>
                <a:gd name="T85" fmla="*/ 718 h 4803"/>
                <a:gd name="T86" fmla="*/ 36 w 2676"/>
                <a:gd name="T87" fmla="*/ 1150 h 4803"/>
                <a:gd name="T88" fmla="*/ 298 w 2676"/>
                <a:gd name="T89" fmla="*/ 1483 h 4803"/>
                <a:gd name="T90" fmla="*/ 594 w 2676"/>
                <a:gd name="T91" fmla="*/ 2906 h 4803"/>
                <a:gd name="T92" fmla="*/ 1810 w 2676"/>
                <a:gd name="T93" fmla="*/ 3818 h 4803"/>
                <a:gd name="T94" fmla="*/ 2521 w 2676"/>
                <a:gd name="T95" fmla="*/ 2539 h 4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6" h="4803">
                  <a:moveTo>
                    <a:pt x="1550" y="1164"/>
                  </a:moveTo>
                  <a:lnTo>
                    <a:pt x="1550" y="1164"/>
                  </a:lnTo>
                  <a:cubicBezTo>
                    <a:pt x="1537" y="1144"/>
                    <a:pt x="1542" y="1117"/>
                    <a:pt x="1562" y="1103"/>
                  </a:cubicBezTo>
                  <a:cubicBezTo>
                    <a:pt x="1565" y="1101"/>
                    <a:pt x="1842" y="910"/>
                    <a:pt x="2155" y="433"/>
                  </a:cubicBezTo>
                  <a:cubicBezTo>
                    <a:pt x="2168" y="412"/>
                    <a:pt x="2195" y="407"/>
                    <a:pt x="2215" y="420"/>
                  </a:cubicBezTo>
                  <a:cubicBezTo>
                    <a:pt x="2236" y="433"/>
                    <a:pt x="2241" y="460"/>
                    <a:pt x="2228" y="481"/>
                  </a:cubicBezTo>
                  <a:cubicBezTo>
                    <a:pt x="1905" y="974"/>
                    <a:pt x="1623" y="1168"/>
                    <a:pt x="1611" y="1176"/>
                  </a:cubicBezTo>
                  <a:cubicBezTo>
                    <a:pt x="1604" y="1181"/>
                    <a:pt x="1595" y="1183"/>
                    <a:pt x="1587" y="1183"/>
                  </a:cubicBezTo>
                  <a:cubicBezTo>
                    <a:pt x="1573" y="1183"/>
                    <a:pt x="1559" y="1177"/>
                    <a:pt x="1550" y="1164"/>
                  </a:cubicBezTo>
                  <a:lnTo>
                    <a:pt x="1550" y="1164"/>
                  </a:lnTo>
                  <a:close/>
                  <a:moveTo>
                    <a:pt x="1968" y="4311"/>
                  </a:moveTo>
                  <a:lnTo>
                    <a:pt x="1968" y="4311"/>
                  </a:lnTo>
                  <a:cubicBezTo>
                    <a:pt x="1974" y="4360"/>
                    <a:pt x="1940" y="4406"/>
                    <a:pt x="1891" y="4413"/>
                  </a:cubicBezTo>
                  <a:lnTo>
                    <a:pt x="1046" y="4532"/>
                  </a:lnTo>
                  <a:cubicBezTo>
                    <a:pt x="1042" y="4533"/>
                    <a:pt x="1037" y="4533"/>
                    <a:pt x="1033" y="4533"/>
                  </a:cubicBezTo>
                  <a:cubicBezTo>
                    <a:pt x="989" y="4533"/>
                    <a:pt x="951" y="4501"/>
                    <a:pt x="944" y="4456"/>
                  </a:cubicBezTo>
                  <a:cubicBezTo>
                    <a:pt x="937" y="4407"/>
                    <a:pt x="972" y="4362"/>
                    <a:pt x="1021" y="4355"/>
                  </a:cubicBezTo>
                  <a:lnTo>
                    <a:pt x="1866" y="4235"/>
                  </a:lnTo>
                  <a:cubicBezTo>
                    <a:pt x="1915" y="4228"/>
                    <a:pt x="1961" y="4262"/>
                    <a:pt x="1968" y="4311"/>
                  </a:cubicBezTo>
                  <a:lnTo>
                    <a:pt x="1968" y="4311"/>
                  </a:lnTo>
                  <a:close/>
                  <a:moveTo>
                    <a:pt x="2032" y="3949"/>
                  </a:moveTo>
                  <a:lnTo>
                    <a:pt x="2032" y="3949"/>
                  </a:lnTo>
                  <a:cubicBezTo>
                    <a:pt x="2039" y="3998"/>
                    <a:pt x="2005" y="4043"/>
                    <a:pt x="1956" y="4050"/>
                  </a:cubicBezTo>
                  <a:lnTo>
                    <a:pt x="979" y="4184"/>
                  </a:lnTo>
                  <a:cubicBezTo>
                    <a:pt x="975" y="4185"/>
                    <a:pt x="971" y="4185"/>
                    <a:pt x="967" y="4185"/>
                  </a:cubicBezTo>
                  <a:cubicBezTo>
                    <a:pt x="923" y="4185"/>
                    <a:pt x="884" y="4153"/>
                    <a:pt x="878" y="4108"/>
                  </a:cubicBezTo>
                  <a:cubicBezTo>
                    <a:pt x="871" y="4059"/>
                    <a:pt x="906" y="4013"/>
                    <a:pt x="955" y="4007"/>
                  </a:cubicBezTo>
                  <a:lnTo>
                    <a:pt x="1931" y="3872"/>
                  </a:lnTo>
                  <a:cubicBezTo>
                    <a:pt x="1980" y="3866"/>
                    <a:pt x="2026" y="3900"/>
                    <a:pt x="2032" y="3949"/>
                  </a:cubicBezTo>
                  <a:lnTo>
                    <a:pt x="2032" y="3949"/>
                  </a:lnTo>
                  <a:close/>
                  <a:moveTo>
                    <a:pt x="1755" y="4615"/>
                  </a:moveTo>
                  <a:lnTo>
                    <a:pt x="1755" y="4615"/>
                  </a:lnTo>
                  <a:lnTo>
                    <a:pt x="1755" y="4722"/>
                  </a:lnTo>
                  <a:cubicBezTo>
                    <a:pt x="1755" y="4766"/>
                    <a:pt x="1709" y="4803"/>
                    <a:pt x="1653" y="4803"/>
                  </a:cubicBezTo>
                  <a:lnTo>
                    <a:pt x="1286" y="4803"/>
                  </a:lnTo>
                  <a:cubicBezTo>
                    <a:pt x="1230" y="4803"/>
                    <a:pt x="1184" y="4766"/>
                    <a:pt x="1184" y="4722"/>
                  </a:cubicBezTo>
                  <a:lnTo>
                    <a:pt x="1184" y="4665"/>
                  </a:lnTo>
                  <a:cubicBezTo>
                    <a:pt x="1184" y="4657"/>
                    <a:pt x="1192" y="4651"/>
                    <a:pt x="1202" y="4651"/>
                  </a:cubicBezTo>
                  <a:lnTo>
                    <a:pt x="1739" y="4603"/>
                  </a:lnTo>
                  <a:cubicBezTo>
                    <a:pt x="1748" y="4603"/>
                    <a:pt x="1755" y="4608"/>
                    <a:pt x="1755" y="4615"/>
                  </a:cubicBezTo>
                  <a:lnTo>
                    <a:pt x="1755" y="4615"/>
                  </a:lnTo>
                  <a:close/>
                  <a:moveTo>
                    <a:pt x="2403" y="2479"/>
                  </a:moveTo>
                  <a:lnTo>
                    <a:pt x="2403" y="2479"/>
                  </a:lnTo>
                  <a:cubicBezTo>
                    <a:pt x="2402" y="2481"/>
                    <a:pt x="2303" y="2691"/>
                    <a:pt x="2193" y="2821"/>
                  </a:cubicBezTo>
                  <a:cubicBezTo>
                    <a:pt x="2044" y="2998"/>
                    <a:pt x="1977" y="3119"/>
                    <a:pt x="1977" y="3214"/>
                  </a:cubicBezTo>
                  <a:lnTo>
                    <a:pt x="1977" y="3453"/>
                  </a:lnTo>
                  <a:cubicBezTo>
                    <a:pt x="1948" y="3386"/>
                    <a:pt x="1882" y="3340"/>
                    <a:pt x="1805" y="3340"/>
                  </a:cubicBezTo>
                  <a:cubicBezTo>
                    <a:pt x="1801" y="3340"/>
                    <a:pt x="1798" y="3340"/>
                    <a:pt x="1794" y="3341"/>
                  </a:cubicBezTo>
                  <a:cubicBezTo>
                    <a:pt x="1778" y="3245"/>
                    <a:pt x="1696" y="3173"/>
                    <a:pt x="1596" y="3173"/>
                  </a:cubicBezTo>
                  <a:cubicBezTo>
                    <a:pt x="1529" y="3173"/>
                    <a:pt x="1469" y="3206"/>
                    <a:pt x="1433" y="3257"/>
                  </a:cubicBezTo>
                  <a:cubicBezTo>
                    <a:pt x="1407" y="3219"/>
                    <a:pt x="1373" y="3187"/>
                    <a:pt x="1333" y="3163"/>
                  </a:cubicBezTo>
                  <a:lnTo>
                    <a:pt x="1338" y="3155"/>
                  </a:lnTo>
                  <a:cubicBezTo>
                    <a:pt x="1350" y="3141"/>
                    <a:pt x="1614" y="2808"/>
                    <a:pt x="1528" y="2410"/>
                  </a:cubicBezTo>
                  <a:cubicBezTo>
                    <a:pt x="1524" y="2390"/>
                    <a:pt x="1519" y="2371"/>
                    <a:pt x="1514" y="2353"/>
                  </a:cubicBezTo>
                  <a:cubicBezTo>
                    <a:pt x="1535" y="2369"/>
                    <a:pt x="1558" y="2382"/>
                    <a:pt x="1582" y="2393"/>
                  </a:cubicBezTo>
                  <a:cubicBezTo>
                    <a:pt x="1624" y="2412"/>
                    <a:pt x="1670" y="2422"/>
                    <a:pt x="1716" y="2422"/>
                  </a:cubicBezTo>
                  <a:cubicBezTo>
                    <a:pt x="1768" y="2422"/>
                    <a:pt x="1820" y="2409"/>
                    <a:pt x="1868" y="2385"/>
                  </a:cubicBezTo>
                  <a:lnTo>
                    <a:pt x="1883" y="2377"/>
                  </a:lnTo>
                  <a:cubicBezTo>
                    <a:pt x="2138" y="2234"/>
                    <a:pt x="2329" y="1908"/>
                    <a:pt x="2337" y="1894"/>
                  </a:cubicBezTo>
                  <a:cubicBezTo>
                    <a:pt x="2346" y="1880"/>
                    <a:pt x="2345" y="1861"/>
                    <a:pt x="2335" y="1848"/>
                  </a:cubicBezTo>
                  <a:cubicBezTo>
                    <a:pt x="2325" y="1834"/>
                    <a:pt x="2308" y="1828"/>
                    <a:pt x="2291" y="1832"/>
                  </a:cubicBezTo>
                  <a:cubicBezTo>
                    <a:pt x="2037" y="1892"/>
                    <a:pt x="1880" y="1797"/>
                    <a:pt x="1877" y="1795"/>
                  </a:cubicBezTo>
                  <a:cubicBezTo>
                    <a:pt x="1868" y="1790"/>
                    <a:pt x="1860" y="1786"/>
                    <a:pt x="1852" y="1782"/>
                  </a:cubicBezTo>
                  <a:cubicBezTo>
                    <a:pt x="1770" y="1746"/>
                    <a:pt x="1679" y="1744"/>
                    <a:pt x="1596" y="1776"/>
                  </a:cubicBezTo>
                  <a:cubicBezTo>
                    <a:pt x="1513" y="1809"/>
                    <a:pt x="1447" y="1871"/>
                    <a:pt x="1411" y="1953"/>
                  </a:cubicBezTo>
                  <a:cubicBezTo>
                    <a:pt x="1395" y="1988"/>
                    <a:pt x="1387" y="2026"/>
                    <a:pt x="1384" y="2064"/>
                  </a:cubicBezTo>
                  <a:cubicBezTo>
                    <a:pt x="1353" y="2003"/>
                    <a:pt x="1328" y="1935"/>
                    <a:pt x="1314" y="1814"/>
                  </a:cubicBezTo>
                  <a:cubicBezTo>
                    <a:pt x="1291" y="1609"/>
                    <a:pt x="1331" y="1536"/>
                    <a:pt x="1388" y="1435"/>
                  </a:cubicBezTo>
                  <a:cubicBezTo>
                    <a:pt x="1404" y="1407"/>
                    <a:pt x="1421" y="1375"/>
                    <a:pt x="1438" y="1339"/>
                  </a:cubicBezTo>
                  <a:cubicBezTo>
                    <a:pt x="1445" y="1344"/>
                    <a:pt x="1452" y="1349"/>
                    <a:pt x="1456" y="1351"/>
                  </a:cubicBezTo>
                  <a:cubicBezTo>
                    <a:pt x="1487" y="1375"/>
                    <a:pt x="1560" y="1407"/>
                    <a:pt x="1577" y="1414"/>
                  </a:cubicBezTo>
                  <a:cubicBezTo>
                    <a:pt x="1637" y="1436"/>
                    <a:pt x="1699" y="1447"/>
                    <a:pt x="1763" y="1447"/>
                  </a:cubicBezTo>
                  <a:cubicBezTo>
                    <a:pt x="1794" y="1447"/>
                    <a:pt x="1825" y="1444"/>
                    <a:pt x="1856" y="1439"/>
                  </a:cubicBezTo>
                  <a:cubicBezTo>
                    <a:pt x="2015" y="1411"/>
                    <a:pt x="2153" y="1315"/>
                    <a:pt x="2235" y="1173"/>
                  </a:cubicBezTo>
                  <a:cubicBezTo>
                    <a:pt x="2433" y="1380"/>
                    <a:pt x="2543" y="1649"/>
                    <a:pt x="2543" y="1939"/>
                  </a:cubicBezTo>
                  <a:cubicBezTo>
                    <a:pt x="2543" y="2127"/>
                    <a:pt x="2496" y="2312"/>
                    <a:pt x="2403" y="2479"/>
                  </a:cubicBezTo>
                  <a:lnTo>
                    <a:pt x="2403" y="2479"/>
                  </a:lnTo>
                  <a:close/>
                  <a:moveTo>
                    <a:pt x="1895" y="2048"/>
                  </a:moveTo>
                  <a:lnTo>
                    <a:pt x="1895" y="2048"/>
                  </a:lnTo>
                  <a:cubicBezTo>
                    <a:pt x="1882" y="2028"/>
                    <a:pt x="1855" y="2021"/>
                    <a:pt x="1835" y="2034"/>
                  </a:cubicBezTo>
                  <a:cubicBezTo>
                    <a:pt x="1662" y="2145"/>
                    <a:pt x="1480" y="2126"/>
                    <a:pt x="1470" y="2125"/>
                  </a:cubicBezTo>
                  <a:cubicBezTo>
                    <a:pt x="1463" y="2078"/>
                    <a:pt x="1469" y="2031"/>
                    <a:pt x="1488" y="1987"/>
                  </a:cubicBezTo>
                  <a:cubicBezTo>
                    <a:pt x="1515" y="1926"/>
                    <a:pt x="1564" y="1879"/>
                    <a:pt x="1626" y="1855"/>
                  </a:cubicBezTo>
                  <a:cubicBezTo>
                    <a:pt x="1689" y="1831"/>
                    <a:pt x="1757" y="1832"/>
                    <a:pt x="1817" y="1859"/>
                  </a:cubicBezTo>
                  <a:cubicBezTo>
                    <a:pt x="1824" y="1862"/>
                    <a:pt x="1830" y="1865"/>
                    <a:pt x="1834" y="1867"/>
                  </a:cubicBezTo>
                  <a:cubicBezTo>
                    <a:pt x="1840" y="1871"/>
                    <a:pt x="1980" y="1958"/>
                    <a:pt x="2213" y="1931"/>
                  </a:cubicBezTo>
                  <a:cubicBezTo>
                    <a:pt x="2142" y="2035"/>
                    <a:pt x="2003" y="2213"/>
                    <a:pt x="1842" y="2303"/>
                  </a:cubicBezTo>
                  <a:lnTo>
                    <a:pt x="1828" y="2311"/>
                  </a:lnTo>
                  <a:cubicBezTo>
                    <a:pt x="1762" y="2344"/>
                    <a:pt x="1684" y="2346"/>
                    <a:pt x="1616" y="2316"/>
                  </a:cubicBezTo>
                  <a:cubicBezTo>
                    <a:pt x="1576" y="2298"/>
                    <a:pt x="1541" y="2271"/>
                    <a:pt x="1518" y="2239"/>
                  </a:cubicBezTo>
                  <a:lnTo>
                    <a:pt x="1503" y="2215"/>
                  </a:lnTo>
                  <a:cubicBezTo>
                    <a:pt x="1506" y="2215"/>
                    <a:pt x="1509" y="2215"/>
                    <a:pt x="1513" y="2215"/>
                  </a:cubicBezTo>
                  <a:cubicBezTo>
                    <a:pt x="1590" y="2215"/>
                    <a:pt x="1737" y="2201"/>
                    <a:pt x="1882" y="2109"/>
                  </a:cubicBezTo>
                  <a:cubicBezTo>
                    <a:pt x="1902" y="2096"/>
                    <a:pt x="1908" y="2068"/>
                    <a:pt x="1895" y="2048"/>
                  </a:cubicBezTo>
                  <a:lnTo>
                    <a:pt x="1895" y="2048"/>
                  </a:lnTo>
                  <a:close/>
                  <a:moveTo>
                    <a:pt x="695" y="2821"/>
                  </a:moveTo>
                  <a:lnTo>
                    <a:pt x="695" y="2821"/>
                  </a:lnTo>
                  <a:cubicBezTo>
                    <a:pt x="585" y="2691"/>
                    <a:pt x="486" y="2481"/>
                    <a:pt x="483" y="2475"/>
                  </a:cubicBezTo>
                  <a:cubicBezTo>
                    <a:pt x="395" y="2316"/>
                    <a:pt x="348" y="2129"/>
                    <a:pt x="348" y="1936"/>
                  </a:cubicBezTo>
                  <a:cubicBezTo>
                    <a:pt x="348" y="1934"/>
                    <a:pt x="348" y="1927"/>
                    <a:pt x="348" y="1926"/>
                  </a:cubicBezTo>
                  <a:cubicBezTo>
                    <a:pt x="348" y="1818"/>
                    <a:pt x="364" y="1714"/>
                    <a:pt x="394" y="1613"/>
                  </a:cubicBezTo>
                  <a:cubicBezTo>
                    <a:pt x="414" y="1653"/>
                    <a:pt x="422" y="1679"/>
                    <a:pt x="422" y="1681"/>
                  </a:cubicBezTo>
                  <a:cubicBezTo>
                    <a:pt x="426" y="1693"/>
                    <a:pt x="431" y="1705"/>
                    <a:pt x="436" y="1717"/>
                  </a:cubicBezTo>
                  <a:cubicBezTo>
                    <a:pt x="511" y="1891"/>
                    <a:pt x="681" y="1995"/>
                    <a:pt x="859" y="1995"/>
                  </a:cubicBezTo>
                  <a:cubicBezTo>
                    <a:pt x="920" y="1995"/>
                    <a:pt x="981" y="1983"/>
                    <a:pt x="1040" y="1958"/>
                  </a:cubicBezTo>
                  <a:cubicBezTo>
                    <a:pt x="1106" y="1930"/>
                    <a:pt x="1162" y="1888"/>
                    <a:pt x="1208" y="1834"/>
                  </a:cubicBezTo>
                  <a:cubicBezTo>
                    <a:pt x="1229" y="2009"/>
                    <a:pt x="1276" y="2093"/>
                    <a:pt x="1321" y="2174"/>
                  </a:cubicBezTo>
                  <a:cubicBezTo>
                    <a:pt x="1360" y="2242"/>
                    <a:pt x="1396" y="2307"/>
                    <a:pt x="1423" y="2433"/>
                  </a:cubicBezTo>
                  <a:cubicBezTo>
                    <a:pt x="1497" y="2779"/>
                    <a:pt x="1257" y="3085"/>
                    <a:pt x="1254" y="3089"/>
                  </a:cubicBezTo>
                  <a:lnTo>
                    <a:pt x="1227" y="3123"/>
                  </a:lnTo>
                  <a:cubicBezTo>
                    <a:pt x="1209" y="3119"/>
                    <a:pt x="1190" y="3117"/>
                    <a:pt x="1170" y="3117"/>
                  </a:cubicBezTo>
                  <a:cubicBezTo>
                    <a:pt x="1063" y="3117"/>
                    <a:pt x="968" y="3171"/>
                    <a:pt x="911" y="3252"/>
                  </a:cubicBezTo>
                  <a:lnTo>
                    <a:pt x="911" y="3214"/>
                  </a:lnTo>
                  <a:cubicBezTo>
                    <a:pt x="911" y="3119"/>
                    <a:pt x="844" y="2998"/>
                    <a:pt x="695" y="2821"/>
                  </a:cubicBezTo>
                  <a:lnTo>
                    <a:pt x="695" y="2821"/>
                  </a:lnTo>
                  <a:close/>
                  <a:moveTo>
                    <a:pt x="173" y="1217"/>
                  </a:moveTo>
                  <a:lnTo>
                    <a:pt x="173" y="1217"/>
                  </a:lnTo>
                  <a:cubicBezTo>
                    <a:pt x="341" y="1178"/>
                    <a:pt x="672" y="1119"/>
                    <a:pt x="937" y="1183"/>
                  </a:cubicBezTo>
                  <a:lnTo>
                    <a:pt x="959" y="1189"/>
                  </a:lnTo>
                  <a:cubicBezTo>
                    <a:pt x="1063" y="1219"/>
                    <a:pt x="1147" y="1293"/>
                    <a:pt x="1190" y="1392"/>
                  </a:cubicBezTo>
                  <a:cubicBezTo>
                    <a:pt x="1212" y="1444"/>
                    <a:pt x="1221" y="1499"/>
                    <a:pt x="1219" y="1551"/>
                  </a:cubicBezTo>
                  <a:cubicBezTo>
                    <a:pt x="1214" y="1570"/>
                    <a:pt x="1209" y="1590"/>
                    <a:pt x="1206" y="1613"/>
                  </a:cubicBezTo>
                  <a:cubicBezTo>
                    <a:pt x="1129" y="1537"/>
                    <a:pt x="903" y="1344"/>
                    <a:pt x="589" y="1285"/>
                  </a:cubicBezTo>
                  <a:cubicBezTo>
                    <a:pt x="565" y="1281"/>
                    <a:pt x="542" y="1296"/>
                    <a:pt x="538" y="1320"/>
                  </a:cubicBezTo>
                  <a:cubicBezTo>
                    <a:pt x="533" y="1344"/>
                    <a:pt x="549" y="1367"/>
                    <a:pt x="573" y="1371"/>
                  </a:cubicBezTo>
                  <a:cubicBezTo>
                    <a:pt x="927" y="1437"/>
                    <a:pt x="1168" y="1699"/>
                    <a:pt x="1170" y="1701"/>
                  </a:cubicBezTo>
                  <a:cubicBezTo>
                    <a:pt x="1172" y="1703"/>
                    <a:pt x="1174" y="1704"/>
                    <a:pt x="1176" y="1705"/>
                  </a:cubicBezTo>
                  <a:cubicBezTo>
                    <a:pt x="1173" y="1711"/>
                    <a:pt x="1170" y="1717"/>
                    <a:pt x="1167" y="1722"/>
                  </a:cubicBezTo>
                  <a:cubicBezTo>
                    <a:pt x="1128" y="1787"/>
                    <a:pt x="1071" y="1837"/>
                    <a:pt x="1001" y="1867"/>
                  </a:cubicBezTo>
                  <a:cubicBezTo>
                    <a:pt x="913" y="1905"/>
                    <a:pt x="814" y="1906"/>
                    <a:pt x="725" y="1871"/>
                  </a:cubicBezTo>
                  <a:cubicBezTo>
                    <a:pt x="635" y="1835"/>
                    <a:pt x="565" y="1766"/>
                    <a:pt x="527" y="1678"/>
                  </a:cubicBezTo>
                  <a:cubicBezTo>
                    <a:pt x="523" y="1669"/>
                    <a:pt x="519" y="1659"/>
                    <a:pt x="517" y="1653"/>
                  </a:cubicBezTo>
                  <a:cubicBezTo>
                    <a:pt x="514" y="1642"/>
                    <a:pt x="451" y="1413"/>
                    <a:pt x="173" y="1217"/>
                  </a:cubicBezTo>
                  <a:lnTo>
                    <a:pt x="173" y="1217"/>
                  </a:lnTo>
                  <a:close/>
                  <a:moveTo>
                    <a:pt x="1226" y="995"/>
                  </a:moveTo>
                  <a:lnTo>
                    <a:pt x="1226" y="995"/>
                  </a:lnTo>
                  <a:cubicBezTo>
                    <a:pt x="1244" y="1095"/>
                    <a:pt x="1289" y="1185"/>
                    <a:pt x="1356" y="1261"/>
                  </a:cubicBezTo>
                  <a:cubicBezTo>
                    <a:pt x="1335" y="1308"/>
                    <a:pt x="1314" y="1346"/>
                    <a:pt x="1294" y="1383"/>
                  </a:cubicBezTo>
                  <a:cubicBezTo>
                    <a:pt x="1293" y="1384"/>
                    <a:pt x="1293" y="1384"/>
                    <a:pt x="1292" y="1385"/>
                  </a:cubicBezTo>
                  <a:cubicBezTo>
                    <a:pt x="1289" y="1375"/>
                    <a:pt x="1286" y="1364"/>
                    <a:pt x="1281" y="1353"/>
                  </a:cubicBezTo>
                  <a:cubicBezTo>
                    <a:pt x="1227" y="1227"/>
                    <a:pt x="1119" y="1132"/>
                    <a:pt x="985" y="1093"/>
                  </a:cubicBezTo>
                  <a:lnTo>
                    <a:pt x="961" y="1087"/>
                  </a:lnTo>
                  <a:cubicBezTo>
                    <a:pt x="897" y="1072"/>
                    <a:pt x="831" y="1063"/>
                    <a:pt x="764" y="1059"/>
                  </a:cubicBezTo>
                  <a:cubicBezTo>
                    <a:pt x="898" y="953"/>
                    <a:pt x="1054" y="880"/>
                    <a:pt x="1222" y="846"/>
                  </a:cubicBezTo>
                  <a:cubicBezTo>
                    <a:pt x="1217" y="895"/>
                    <a:pt x="1218" y="945"/>
                    <a:pt x="1226" y="995"/>
                  </a:cubicBezTo>
                  <a:lnTo>
                    <a:pt x="1226" y="995"/>
                  </a:lnTo>
                  <a:close/>
                  <a:moveTo>
                    <a:pt x="1404" y="649"/>
                  </a:moveTo>
                  <a:lnTo>
                    <a:pt x="1404" y="649"/>
                  </a:lnTo>
                  <a:cubicBezTo>
                    <a:pt x="1472" y="553"/>
                    <a:pt x="1573" y="489"/>
                    <a:pt x="1688" y="469"/>
                  </a:cubicBezTo>
                  <a:cubicBezTo>
                    <a:pt x="1700" y="467"/>
                    <a:pt x="1712" y="466"/>
                    <a:pt x="1721" y="465"/>
                  </a:cubicBezTo>
                  <a:cubicBezTo>
                    <a:pt x="1734" y="465"/>
                    <a:pt x="2024" y="455"/>
                    <a:pt x="2332" y="178"/>
                  </a:cubicBezTo>
                  <a:cubicBezTo>
                    <a:pt x="2332" y="380"/>
                    <a:pt x="2310" y="796"/>
                    <a:pt x="2157" y="1096"/>
                  </a:cubicBezTo>
                  <a:cubicBezTo>
                    <a:pt x="2157" y="1096"/>
                    <a:pt x="2157" y="1096"/>
                    <a:pt x="2156" y="1096"/>
                  </a:cubicBezTo>
                  <a:lnTo>
                    <a:pt x="2145" y="1120"/>
                  </a:lnTo>
                  <a:cubicBezTo>
                    <a:pt x="2079" y="1234"/>
                    <a:pt x="1967" y="1313"/>
                    <a:pt x="1838" y="1335"/>
                  </a:cubicBezTo>
                  <a:cubicBezTo>
                    <a:pt x="1762" y="1348"/>
                    <a:pt x="1685" y="1341"/>
                    <a:pt x="1616" y="1316"/>
                  </a:cubicBezTo>
                  <a:cubicBezTo>
                    <a:pt x="1586" y="1304"/>
                    <a:pt x="1535" y="1279"/>
                    <a:pt x="1518" y="1266"/>
                  </a:cubicBezTo>
                  <a:cubicBezTo>
                    <a:pt x="1517" y="1266"/>
                    <a:pt x="1513" y="1263"/>
                    <a:pt x="1512" y="1262"/>
                  </a:cubicBezTo>
                  <a:cubicBezTo>
                    <a:pt x="1505" y="1258"/>
                    <a:pt x="1480" y="1237"/>
                    <a:pt x="1458" y="1218"/>
                  </a:cubicBezTo>
                  <a:cubicBezTo>
                    <a:pt x="1456" y="1216"/>
                    <a:pt x="1454" y="1214"/>
                    <a:pt x="1451" y="1211"/>
                  </a:cubicBezTo>
                  <a:cubicBezTo>
                    <a:pt x="1388" y="1147"/>
                    <a:pt x="1346" y="1067"/>
                    <a:pt x="1330" y="977"/>
                  </a:cubicBezTo>
                  <a:cubicBezTo>
                    <a:pt x="1310" y="862"/>
                    <a:pt x="1336" y="745"/>
                    <a:pt x="1404" y="649"/>
                  </a:cubicBezTo>
                  <a:lnTo>
                    <a:pt x="1404" y="649"/>
                  </a:lnTo>
                  <a:close/>
                  <a:moveTo>
                    <a:pt x="2295" y="1045"/>
                  </a:moveTo>
                  <a:lnTo>
                    <a:pt x="2295" y="1045"/>
                  </a:lnTo>
                  <a:cubicBezTo>
                    <a:pt x="2467" y="621"/>
                    <a:pt x="2436" y="77"/>
                    <a:pt x="2435" y="52"/>
                  </a:cubicBezTo>
                  <a:cubicBezTo>
                    <a:pt x="2433" y="31"/>
                    <a:pt x="2420" y="13"/>
                    <a:pt x="2400" y="6"/>
                  </a:cubicBezTo>
                  <a:cubicBezTo>
                    <a:pt x="2380" y="0"/>
                    <a:pt x="2358" y="4"/>
                    <a:pt x="2344" y="19"/>
                  </a:cubicBezTo>
                  <a:cubicBezTo>
                    <a:pt x="2037" y="347"/>
                    <a:pt x="1722" y="360"/>
                    <a:pt x="1715" y="360"/>
                  </a:cubicBezTo>
                  <a:cubicBezTo>
                    <a:pt x="1700" y="361"/>
                    <a:pt x="1685" y="363"/>
                    <a:pt x="1670" y="366"/>
                  </a:cubicBezTo>
                  <a:cubicBezTo>
                    <a:pt x="1527" y="391"/>
                    <a:pt x="1402" y="470"/>
                    <a:pt x="1318" y="589"/>
                  </a:cubicBezTo>
                  <a:cubicBezTo>
                    <a:pt x="1290" y="629"/>
                    <a:pt x="1267" y="673"/>
                    <a:pt x="1251" y="718"/>
                  </a:cubicBezTo>
                  <a:cubicBezTo>
                    <a:pt x="1248" y="718"/>
                    <a:pt x="1246" y="718"/>
                    <a:pt x="1243" y="718"/>
                  </a:cubicBezTo>
                  <a:cubicBezTo>
                    <a:pt x="998" y="759"/>
                    <a:pt x="774" y="872"/>
                    <a:pt x="595" y="1046"/>
                  </a:cubicBezTo>
                  <a:cubicBezTo>
                    <a:pt x="591" y="1049"/>
                    <a:pt x="589" y="1053"/>
                    <a:pt x="587" y="1057"/>
                  </a:cubicBezTo>
                  <a:cubicBezTo>
                    <a:pt x="302" y="1070"/>
                    <a:pt x="50" y="1145"/>
                    <a:pt x="36" y="1150"/>
                  </a:cubicBezTo>
                  <a:cubicBezTo>
                    <a:pt x="17" y="1156"/>
                    <a:pt x="3" y="1172"/>
                    <a:pt x="1" y="1192"/>
                  </a:cubicBezTo>
                  <a:cubicBezTo>
                    <a:pt x="0" y="1212"/>
                    <a:pt x="8" y="1231"/>
                    <a:pt x="26" y="1240"/>
                  </a:cubicBezTo>
                  <a:cubicBezTo>
                    <a:pt x="155" y="1314"/>
                    <a:pt x="244" y="1398"/>
                    <a:pt x="304" y="1474"/>
                  </a:cubicBezTo>
                  <a:cubicBezTo>
                    <a:pt x="302" y="1477"/>
                    <a:pt x="300" y="1479"/>
                    <a:pt x="298" y="1483"/>
                  </a:cubicBezTo>
                  <a:cubicBezTo>
                    <a:pt x="244" y="1624"/>
                    <a:pt x="216" y="1773"/>
                    <a:pt x="216" y="1926"/>
                  </a:cubicBezTo>
                  <a:lnTo>
                    <a:pt x="216" y="1933"/>
                  </a:lnTo>
                  <a:cubicBezTo>
                    <a:pt x="216" y="2151"/>
                    <a:pt x="268" y="2361"/>
                    <a:pt x="365" y="2536"/>
                  </a:cubicBezTo>
                  <a:cubicBezTo>
                    <a:pt x="370" y="2545"/>
                    <a:pt x="473" y="2763"/>
                    <a:pt x="594" y="2906"/>
                  </a:cubicBezTo>
                  <a:cubicBezTo>
                    <a:pt x="747" y="3087"/>
                    <a:pt x="779" y="3173"/>
                    <a:pt x="779" y="3214"/>
                  </a:cubicBezTo>
                  <a:lnTo>
                    <a:pt x="779" y="3518"/>
                  </a:lnTo>
                  <a:cubicBezTo>
                    <a:pt x="779" y="3683"/>
                    <a:pt x="913" y="3818"/>
                    <a:pt x="1078" y="3818"/>
                  </a:cubicBezTo>
                  <a:lnTo>
                    <a:pt x="1810" y="3818"/>
                  </a:lnTo>
                  <a:cubicBezTo>
                    <a:pt x="1975" y="3818"/>
                    <a:pt x="2110" y="3683"/>
                    <a:pt x="2110" y="3518"/>
                  </a:cubicBezTo>
                  <a:lnTo>
                    <a:pt x="2110" y="3214"/>
                  </a:lnTo>
                  <a:cubicBezTo>
                    <a:pt x="2110" y="3173"/>
                    <a:pt x="2142" y="3087"/>
                    <a:pt x="2294" y="2906"/>
                  </a:cubicBezTo>
                  <a:cubicBezTo>
                    <a:pt x="2415" y="2763"/>
                    <a:pt x="2518" y="2545"/>
                    <a:pt x="2521" y="2539"/>
                  </a:cubicBezTo>
                  <a:cubicBezTo>
                    <a:pt x="2622" y="2357"/>
                    <a:pt x="2676" y="2149"/>
                    <a:pt x="2676" y="1939"/>
                  </a:cubicBezTo>
                  <a:cubicBezTo>
                    <a:pt x="2676" y="1598"/>
                    <a:pt x="2540" y="1281"/>
                    <a:pt x="2295" y="104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3D3F0A54-217F-4D5A-8AA4-0683A4A63D7E}"/>
                </a:ext>
              </a:extLst>
            </p:cNvPr>
            <p:cNvSpPr>
              <a:spLocks noChangeAspect="1" noEditPoints="1"/>
            </p:cNvSpPr>
            <p:nvPr/>
          </p:nvSpPr>
          <p:spPr bwMode="auto">
            <a:xfrm>
              <a:off x="2202511" y="3847331"/>
              <a:ext cx="750080" cy="856670"/>
            </a:xfrm>
            <a:custGeom>
              <a:avLst/>
              <a:gdLst>
                <a:gd name="T0" fmla="*/ 377 w 4207"/>
                <a:gd name="T1" fmla="*/ 1218 h 4810"/>
                <a:gd name="T2" fmla="*/ 31 w 4207"/>
                <a:gd name="T3" fmla="*/ 929 h 4810"/>
                <a:gd name="T4" fmla="*/ 764 w 4207"/>
                <a:gd name="T5" fmla="*/ 41 h 4810"/>
                <a:gd name="T6" fmla="*/ 1207 w 4207"/>
                <a:gd name="T7" fmla="*/ 386 h 4810"/>
                <a:gd name="T8" fmla="*/ 820 w 4207"/>
                <a:gd name="T9" fmla="*/ 98 h 4810"/>
                <a:gd name="T10" fmla="*/ 88 w 4207"/>
                <a:gd name="T11" fmla="*/ 872 h 4810"/>
                <a:gd name="T12" fmla="*/ 2553 w 4207"/>
                <a:gd name="T13" fmla="*/ 751 h 4810"/>
                <a:gd name="T14" fmla="*/ 2553 w 4207"/>
                <a:gd name="T15" fmla="*/ 1528 h 4810"/>
                <a:gd name="T16" fmla="*/ 2553 w 4207"/>
                <a:gd name="T17" fmla="*/ 751 h 4810"/>
                <a:gd name="T18" fmla="*/ 3069 w 4207"/>
                <a:gd name="T19" fmla="*/ 1139 h 4810"/>
                <a:gd name="T20" fmla="*/ 2553 w 4207"/>
                <a:gd name="T21" fmla="*/ 1656 h 4810"/>
                <a:gd name="T22" fmla="*/ 2945 w 4207"/>
                <a:gd name="T23" fmla="*/ 2957 h 4810"/>
                <a:gd name="T24" fmla="*/ 3353 w 4207"/>
                <a:gd name="T25" fmla="*/ 3677 h 4810"/>
                <a:gd name="T26" fmla="*/ 3249 w 4207"/>
                <a:gd name="T27" fmla="*/ 4585 h 4810"/>
                <a:gd name="T28" fmla="*/ 3139 w 4207"/>
                <a:gd name="T29" fmla="*/ 3903 h 4810"/>
                <a:gd name="T30" fmla="*/ 2497 w 4207"/>
                <a:gd name="T31" fmla="*/ 3269 h 4810"/>
                <a:gd name="T32" fmla="*/ 934 w 4207"/>
                <a:gd name="T33" fmla="*/ 3938 h 4810"/>
                <a:gd name="T34" fmla="*/ 942 w 4207"/>
                <a:gd name="T35" fmla="*/ 3744 h 4810"/>
                <a:gd name="T36" fmla="*/ 2051 w 4207"/>
                <a:gd name="T37" fmla="*/ 3092 h 4810"/>
                <a:gd name="T38" fmla="*/ 1267 w 4207"/>
                <a:gd name="T39" fmla="*/ 1368 h 4810"/>
                <a:gd name="T40" fmla="*/ 2015 w 4207"/>
                <a:gd name="T41" fmla="*/ 1776 h 4810"/>
                <a:gd name="T42" fmla="*/ 4029 w 4207"/>
                <a:gd name="T43" fmla="*/ 943 h 4810"/>
                <a:gd name="T44" fmla="*/ 3030 w 4207"/>
                <a:gd name="T45" fmla="*/ 2299 h 4810"/>
                <a:gd name="T46" fmla="*/ 1032 w 4207"/>
                <a:gd name="T47" fmla="*/ 1271 h 4810"/>
                <a:gd name="T48" fmla="*/ 1202 w 4207"/>
                <a:gd name="T49" fmla="*/ 954 h 4810"/>
                <a:gd name="T50" fmla="*/ 1233 w 4207"/>
                <a:gd name="T51" fmla="*/ 1102 h 4810"/>
                <a:gd name="T52" fmla="*/ 1065 w 4207"/>
                <a:gd name="T53" fmla="*/ 1271 h 4810"/>
                <a:gd name="T54" fmla="*/ 651 w 4207"/>
                <a:gd name="T55" fmla="*/ 1393 h 4810"/>
                <a:gd name="T56" fmla="*/ 517 w 4207"/>
                <a:gd name="T57" fmla="*/ 1302 h 4810"/>
                <a:gd name="T58" fmla="*/ 656 w 4207"/>
                <a:gd name="T59" fmla="*/ 853 h 4810"/>
                <a:gd name="T60" fmla="*/ 838 w 4207"/>
                <a:gd name="T61" fmla="*/ 596 h 4810"/>
                <a:gd name="T62" fmla="*/ 1383 w 4207"/>
                <a:gd name="T63" fmla="*/ 661 h 4810"/>
                <a:gd name="T64" fmla="*/ 593 w 4207"/>
                <a:gd name="T65" fmla="*/ 680 h 4810"/>
                <a:gd name="T66" fmla="*/ 726 w 4207"/>
                <a:gd name="T67" fmla="*/ 591 h 4810"/>
                <a:gd name="T68" fmla="*/ 678 w 4207"/>
                <a:gd name="T69" fmla="*/ 765 h 4810"/>
                <a:gd name="T70" fmla="*/ 593 w 4207"/>
                <a:gd name="T71" fmla="*/ 680 h 4810"/>
                <a:gd name="T72" fmla="*/ 4121 w 4207"/>
                <a:gd name="T73" fmla="*/ 1168 h 4810"/>
                <a:gd name="T74" fmla="*/ 2921 w 4207"/>
                <a:gd name="T75" fmla="*/ 1734 h 4810"/>
                <a:gd name="T76" fmla="*/ 1355 w 4207"/>
                <a:gd name="T77" fmla="*/ 1080 h 4810"/>
                <a:gd name="T78" fmla="*/ 1440 w 4207"/>
                <a:gd name="T79" fmla="*/ 717 h 4810"/>
                <a:gd name="T80" fmla="*/ 1323 w 4207"/>
                <a:gd name="T81" fmla="*/ 452 h 4810"/>
                <a:gd name="T82" fmla="*/ 782 w 4207"/>
                <a:gd name="T83" fmla="*/ 535 h 4810"/>
                <a:gd name="T84" fmla="*/ 537 w 4207"/>
                <a:gd name="T85" fmla="*/ 624 h 4810"/>
                <a:gd name="T86" fmla="*/ 510 w 4207"/>
                <a:gd name="T87" fmla="*/ 820 h 4810"/>
                <a:gd name="T88" fmla="*/ 552 w 4207"/>
                <a:gd name="T89" fmla="*/ 1450 h 4810"/>
                <a:gd name="T90" fmla="*/ 903 w 4207"/>
                <a:gd name="T91" fmla="*/ 1254 h 4810"/>
                <a:gd name="T92" fmla="*/ 1114 w 4207"/>
                <a:gd name="T93" fmla="*/ 1332 h 4810"/>
                <a:gd name="T94" fmla="*/ 1944 w 4207"/>
                <a:gd name="T95" fmla="*/ 3022 h 4810"/>
                <a:gd name="T96" fmla="*/ 710 w 4207"/>
                <a:gd name="T97" fmla="*/ 3841 h 4810"/>
                <a:gd name="T98" fmla="*/ 1737 w 4207"/>
                <a:gd name="T99" fmla="*/ 4066 h 4810"/>
                <a:gd name="T100" fmla="*/ 3009 w 4207"/>
                <a:gd name="T101" fmla="*/ 3917 h 4810"/>
                <a:gd name="T102" fmla="*/ 3152 w 4207"/>
                <a:gd name="T103" fmla="*/ 4810 h 4810"/>
                <a:gd name="T104" fmla="*/ 3463 w 4207"/>
                <a:gd name="T105" fmla="*/ 3611 h 4810"/>
                <a:gd name="T106" fmla="*/ 3066 w 4207"/>
                <a:gd name="T107" fmla="*/ 2916 h 4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7" h="4810">
                  <a:moveTo>
                    <a:pt x="377" y="1162"/>
                  </a:moveTo>
                  <a:lnTo>
                    <a:pt x="377" y="1162"/>
                  </a:lnTo>
                  <a:cubicBezTo>
                    <a:pt x="392" y="1177"/>
                    <a:pt x="392" y="1202"/>
                    <a:pt x="377" y="1218"/>
                  </a:cubicBezTo>
                  <a:cubicBezTo>
                    <a:pt x="369" y="1226"/>
                    <a:pt x="359" y="1229"/>
                    <a:pt x="349" y="1229"/>
                  </a:cubicBezTo>
                  <a:cubicBezTo>
                    <a:pt x="338" y="1229"/>
                    <a:pt x="328" y="1226"/>
                    <a:pt x="321" y="1218"/>
                  </a:cubicBezTo>
                  <a:lnTo>
                    <a:pt x="31" y="929"/>
                  </a:lnTo>
                  <a:cubicBezTo>
                    <a:pt x="11" y="908"/>
                    <a:pt x="0" y="881"/>
                    <a:pt x="0" y="851"/>
                  </a:cubicBezTo>
                  <a:cubicBezTo>
                    <a:pt x="0" y="822"/>
                    <a:pt x="11" y="795"/>
                    <a:pt x="32" y="774"/>
                  </a:cubicBezTo>
                  <a:lnTo>
                    <a:pt x="764" y="41"/>
                  </a:lnTo>
                  <a:cubicBezTo>
                    <a:pt x="807" y="0"/>
                    <a:pt x="876" y="0"/>
                    <a:pt x="919" y="41"/>
                  </a:cubicBezTo>
                  <a:lnTo>
                    <a:pt x="1207" y="330"/>
                  </a:lnTo>
                  <a:cubicBezTo>
                    <a:pt x="1223" y="345"/>
                    <a:pt x="1223" y="371"/>
                    <a:pt x="1207" y="386"/>
                  </a:cubicBezTo>
                  <a:cubicBezTo>
                    <a:pt x="1192" y="402"/>
                    <a:pt x="1166" y="402"/>
                    <a:pt x="1151" y="386"/>
                  </a:cubicBezTo>
                  <a:lnTo>
                    <a:pt x="862" y="98"/>
                  </a:lnTo>
                  <a:cubicBezTo>
                    <a:pt x="851" y="86"/>
                    <a:pt x="832" y="86"/>
                    <a:pt x="820" y="98"/>
                  </a:cubicBezTo>
                  <a:lnTo>
                    <a:pt x="88" y="830"/>
                  </a:lnTo>
                  <a:cubicBezTo>
                    <a:pt x="82" y="836"/>
                    <a:pt x="79" y="843"/>
                    <a:pt x="79" y="851"/>
                  </a:cubicBezTo>
                  <a:cubicBezTo>
                    <a:pt x="79" y="859"/>
                    <a:pt x="82" y="867"/>
                    <a:pt x="88" y="872"/>
                  </a:cubicBezTo>
                  <a:lnTo>
                    <a:pt x="377" y="1162"/>
                  </a:lnTo>
                  <a:lnTo>
                    <a:pt x="377" y="1162"/>
                  </a:lnTo>
                  <a:close/>
                  <a:moveTo>
                    <a:pt x="2553" y="751"/>
                  </a:moveTo>
                  <a:lnTo>
                    <a:pt x="2553" y="751"/>
                  </a:lnTo>
                  <a:cubicBezTo>
                    <a:pt x="2767" y="751"/>
                    <a:pt x="2942" y="925"/>
                    <a:pt x="2942" y="1139"/>
                  </a:cubicBezTo>
                  <a:cubicBezTo>
                    <a:pt x="2942" y="1354"/>
                    <a:pt x="2767" y="1528"/>
                    <a:pt x="2553" y="1528"/>
                  </a:cubicBezTo>
                  <a:cubicBezTo>
                    <a:pt x="2339" y="1528"/>
                    <a:pt x="2164" y="1354"/>
                    <a:pt x="2164" y="1139"/>
                  </a:cubicBezTo>
                  <a:cubicBezTo>
                    <a:pt x="2164" y="925"/>
                    <a:pt x="2339" y="751"/>
                    <a:pt x="2553" y="751"/>
                  </a:cubicBezTo>
                  <a:lnTo>
                    <a:pt x="2553" y="751"/>
                  </a:lnTo>
                  <a:close/>
                  <a:moveTo>
                    <a:pt x="2553" y="1656"/>
                  </a:moveTo>
                  <a:lnTo>
                    <a:pt x="2553" y="1656"/>
                  </a:lnTo>
                  <a:cubicBezTo>
                    <a:pt x="2838" y="1656"/>
                    <a:pt x="3069" y="1424"/>
                    <a:pt x="3069" y="1139"/>
                  </a:cubicBezTo>
                  <a:cubicBezTo>
                    <a:pt x="3069" y="855"/>
                    <a:pt x="2838" y="623"/>
                    <a:pt x="2553" y="623"/>
                  </a:cubicBezTo>
                  <a:cubicBezTo>
                    <a:pt x="2268" y="623"/>
                    <a:pt x="2037" y="855"/>
                    <a:pt x="2037" y="1139"/>
                  </a:cubicBezTo>
                  <a:cubicBezTo>
                    <a:pt x="2037" y="1424"/>
                    <a:pt x="2268" y="1656"/>
                    <a:pt x="2553" y="1656"/>
                  </a:cubicBezTo>
                  <a:lnTo>
                    <a:pt x="2553" y="1656"/>
                  </a:lnTo>
                  <a:close/>
                  <a:moveTo>
                    <a:pt x="2945" y="2957"/>
                  </a:moveTo>
                  <a:lnTo>
                    <a:pt x="2945" y="2957"/>
                  </a:lnTo>
                  <a:cubicBezTo>
                    <a:pt x="2950" y="2972"/>
                    <a:pt x="2963" y="3011"/>
                    <a:pt x="3332" y="3640"/>
                  </a:cubicBezTo>
                  <a:lnTo>
                    <a:pt x="3344" y="3661"/>
                  </a:lnTo>
                  <a:cubicBezTo>
                    <a:pt x="3346" y="3665"/>
                    <a:pt x="3349" y="3671"/>
                    <a:pt x="3353" y="3677"/>
                  </a:cubicBezTo>
                  <a:cubicBezTo>
                    <a:pt x="3373" y="3710"/>
                    <a:pt x="3407" y="3766"/>
                    <a:pt x="3386" y="3854"/>
                  </a:cubicBezTo>
                  <a:lnTo>
                    <a:pt x="3250" y="4573"/>
                  </a:lnTo>
                  <a:cubicBezTo>
                    <a:pt x="3249" y="4577"/>
                    <a:pt x="3249" y="4581"/>
                    <a:pt x="3249" y="4585"/>
                  </a:cubicBezTo>
                  <a:cubicBezTo>
                    <a:pt x="3249" y="4638"/>
                    <a:pt x="3205" y="4682"/>
                    <a:pt x="3152" y="4682"/>
                  </a:cubicBezTo>
                  <a:cubicBezTo>
                    <a:pt x="3099" y="4682"/>
                    <a:pt x="3057" y="4640"/>
                    <a:pt x="3055" y="4588"/>
                  </a:cubicBezTo>
                  <a:lnTo>
                    <a:pt x="3139" y="3903"/>
                  </a:lnTo>
                  <a:cubicBezTo>
                    <a:pt x="3141" y="3885"/>
                    <a:pt x="3135" y="3866"/>
                    <a:pt x="3123" y="3852"/>
                  </a:cubicBezTo>
                  <a:cubicBezTo>
                    <a:pt x="2579" y="3256"/>
                    <a:pt x="2579" y="3256"/>
                    <a:pt x="2547" y="3252"/>
                  </a:cubicBezTo>
                  <a:cubicBezTo>
                    <a:pt x="2528" y="3250"/>
                    <a:pt x="2510" y="3256"/>
                    <a:pt x="2497" y="3269"/>
                  </a:cubicBezTo>
                  <a:lnTo>
                    <a:pt x="1806" y="3910"/>
                  </a:lnTo>
                  <a:cubicBezTo>
                    <a:pt x="1787" y="3929"/>
                    <a:pt x="1762" y="3938"/>
                    <a:pt x="1735" y="3938"/>
                  </a:cubicBezTo>
                  <a:lnTo>
                    <a:pt x="934" y="3938"/>
                  </a:lnTo>
                  <a:cubicBezTo>
                    <a:pt x="881" y="3938"/>
                    <a:pt x="837" y="3895"/>
                    <a:pt x="837" y="3841"/>
                  </a:cubicBezTo>
                  <a:cubicBezTo>
                    <a:pt x="837" y="3788"/>
                    <a:pt x="881" y="3745"/>
                    <a:pt x="934" y="3745"/>
                  </a:cubicBezTo>
                  <a:cubicBezTo>
                    <a:pt x="937" y="3745"/>
                    <a:pt x="939" y="3744"/>
                    <a:pt x="942" y="3744"/>
                  </a:cubicBezTo>
                  <a:lnTo>
                    <a:pt x="1599" y="3660"/>
                  </a:lnTo>
                  <a:cubicBezTo>
                    <a:pt x="1616" y="3658"/>
                    <a:pt x="1631" y="3649"/>
                    <a:pt x="1641" y="3635"/>
                  </a:cubicBezTo>
                  <a:cubicBezTo>
                    <a:pt x="1656" y="3616"/>
                    <a:pt x="2005" y="3163"/>
                    <a:pt x="2051" y="3092"/>
                  </a:cubicBezTo>
                  <a:cubicBezTo>
                    <a:pt x="2153" y="2934"/>
                    <a:pt x="2109" y="2441"/>
                    <a:pt x="2099" y="2344"/>
                  </a:cubicBezTo>
                  <a:cubicBezTo>
                    <a:pt x="2097" y="2331"/>
                    <a:pt x="2092" y="2318"/>
                    <a:pt x="2082" y="2308"/>
                  </a:cubicBezTo>
                  <a:cubicBezTo>
                    <a:pt x="1992" y="2208"/>
                    <a:pt x="1277" y="1380"/>
                    <a:pt x="1267" y="1368"/>
                  </a:cubicBezTo>
                  <a:cubicBezTo>
                    <a:pt x="1229" y="1331"/>
                    <a:pt x="1229" y="1269"/>
                    <a:pt x="1267" y="1231"/>
                  </a:cubicBezTo>
                  <a:cubicBezTo>
                    <a:pt x="1303" y="1195"/>
                    <a:pt x="1365" y="1193"/>
                    <a:pt x="1407" y="1234"/>
                  </a:cubicBezTo>
                  <a:lnTo>
                    <a:pt x="2015" y="1776"/>
                  </a:lnTo>
                  <a:cubicBezTo>
                    <a:pt x="2340" y="2064"/>
                    <a:pt x="2773" y="2030"/>
                    <a:pt x="3008" y="1827"/>
                  </a:cubicBezTo>
                  <a:lnTo>
                    <a:pt x="3892" y="943"/>
                  </a:lnTo>
                  <a:cubicBezTo>
                    <a:pt x="3930" y="905"/>
                    <a:pt x="3991" y="905"/>
                    <a:pt x="4029" y="943"/>
                  </a:cubicBezTo>
                  <a:cubicBezTo>
                    <a:pt x="4067" y="981"/>
                    <a:pt x="4067" y="1042"/>
                    <a:pt x="4029" y="1080"/>
                  </a:cubicBezTo>
                  <a:cubicBezTo>
                    <a:pt x="4027" y="1081"/>
                    <a:pt x="4026" y="1083"/>
                    <a:pt x="4025" y="1084"/>
                  </a:cubicBezTo>
                  <a:cubicBezTo>
                    <a:pt x="3865" y="1275"/>
                    <a:pt x="3067" y="2230"/>
                    <a:pt x="3030" y="2299"/>
                  </a:cubicBezTo>
                  <a:cubicBezTo>
                    <a:pt x="2907" y="2522"/>
                    <a:pt x="2877" y="2756"/>
                    <a:pt x="2945" y="2957"/>
                  </a:cubicBezTo>
                  <a:lnTo>
                    <a:pt x="2945" y="2957"/>
                  </a:lnTo>
                  <a:close/>
                  <a:moveTo>
                    <a:pt x="1032" y="1271"/>
                  </a:moveTo>
                  <a:lnTo>
                    <a:pt x="1032" y="1271"/>
                  </a:lnTo>
                  <a:lnTo>
                    <a:pt x="959" y="1198"/>
                  </a:lnTo>
                  <a:lnTo>
                    <a:pt x="1202" y="954"/>
                  </a:lnTo>
                  <a:lnTo>
                    <a:pt x="1275" y="1027"/>
                  </a:lnTo>
                  <a:cubicBezTo>
                    <a:pt x="1284" y="1036"/>
                    <a:pt x="1284" y="1051"/>
                    <a:pt x="1275" y="1060"/>
                  </a:cubicBezTo>
                  <a:lnTo>
                    <a:pt x="1233" y="1102"/>
                  </a:lnTo>
                  <a:cubicBezTo>
                    <a:pt x="1213" y="1112"/>
                    <a:pt x="1193" y="1125"/>
                    <a:pt x="1177" y="1141"/>
                  </a:cubicBezTo>
                  <a:cubicBezTo>
                    <a:pt x="1159" y="1158"/>
                    <a:pt x="1146" y="1178"/>
                    <a:pt x="1136" y="1200"/>
                  </a:cubicBezTo>
                  <a:lnTo>
                    <a:pt x="1065" y="1271"/>
                  </a:lnTo>
                  <a:cubicBezTo>
                    <a:pt x="1056" y="1279"/>
                    <a:pt x="1041" y="1280"/>
                    <a:pt x="1032" y="1271"/>
                  </a:cubicBezTo>
                  <a:lnTo>
                    <a:pt x="1032" y="1271"/>
                  </a:lnTo>
                  <a:close/>
                  <a:moveTo>
                    <a:pt x="651" y="1393"/>
                  </a:moveTo>
                  <a:lnTo>
                    <a:pt x="651" y="1393"/>
                  </a:lnTo>
                  <a:cubicBezTo>
                    <a:pt x="640" y="1405"/>
                    <a:pt x="620" y="1405"/>
                    <a:pt x="609" y="1393"/>
                  </a:cubicBezTo>
                  <a:lnTo>
                    <a:pt x="517" y="1302"/>
                  </a:lnTo>
                  <a:cubicBezTo>
                    <a:pt x="484" y="1151"/>
                    <a:pt x="506" y="993"/>
                    <a:pt x="579" y="858"/>
                  </a:cubicBezTo>
                  <a:cubicBezTo>
                    <a:pt x="584" y="850"/>
                    <a:pt x="589" y="842"/>
                    <a:pt x="593" y="834"/>
                  </a:cubicBezTo>
                  <a:cubicBezTo>
                    <a:pt x="612" y="846"/>
                    <a:pt x="633" y="853"/>
                    <a:pt x="656" y="853"/>
                  </a:cubicBezTo>
                  <a:cubicBezTo>
                    <a:pt x="685" y="853"/>
                    <a:pt x="713" y="842"/>
                    <a:pt x="734" y="821"/>
                  </a:cubicBezTo>
                  <a:lnTo>
                    <a:pt x="823" y="732"/>
                  </a:lnTo>
                  <a:cubicBezTo>
                    <a:pt x="860" y="695"/>
                    <a:pt x="865" y="638"/>
                    <a:pt x="838" y="596"/>
                  </a:cubicBezTo>
                  <a:cubicBezTo>
                    <a:pt x="974" y="518"/>
                    <a:pt x="1136" y="493"/>
                    <a:pt x="1291" y="526"/>
                  </a:cubicBezTo>
                  <a:lnTo>
                    <a:pt x="1383" y="619"/>
                  </a:lnTo>
                  <a:cubicBezTo>
                    <a:pt x="1395" y="630"/>
                    <a:pt x="1395" y="649"/>
                    <a:pt x="1383" y="661"/>
                  </a:cubicBezTo>
                  <a:lnTo>
                    <a:pt x="651" y="1393"/>
                  </a:lnTo>
                  <a:lnTo>
                    <a:pt x="651" y="1393"/>
                  </a:lnTo>
                  <a:close/>
                  <a:moveTo>
                    <a:pt x="593" y="680"/>
                  </a:moveTo>
                  <a:lnTo>
                    <a:pt x="593" y="680"/>
                  </a:lnTo>
                  <a:lnTo>
                    <a:pt x="682" y="591"/>
                  </a:lnTo>
                  <a:cubicBezTo>
                    <a:pt x="693" y="580"/>
                    <a:pt x="714" y="580"/>
                    <a:pt x="726" y="591"/>
                  </a:cubicBezTo>
                  <a:lnTo>
                    <a:pt x="766" y="632"/>
                  </a:lnTo>
                  <a:cubicBezTo>
                    <a:pt x="779" y="644"/>
                    <a:pt x="779" y="664"/>
                    <a:pt x="766" y="676"/>
                  </a:cubicBezTo>
                  <a:lnTo>
                    <a:pt x="678" y="765"/>
                  </a:lnTo>
                  <a:cubicBezTo>
                    <a:pt x="666" y="776"/>
                    <a:pt x="645" y="777"/>
                    <a:pt x="634" y="765"/>
                  </a:cubicBezTo>
                  <a:lnTo>
                    <a:pt x="593" y="724"/>
                  </a:lnTo>
                  <a:cubicBezTo>
                    <a:pt x="581" y="712"/>
                    <a:pt x="581" y="692"/>
                    <a:pt x="593" y="680"/>
                  </a:cubicBezTo>
                  <a:lnTo>
                    <a:pt x="593" y="680"/>
                  </a:lnTo>
                  <a:close/>
                  <a:moveTo>
                    <a:pt x="4121" y="1168"/>
                  </a:moveTo>
                  <a:lnTo>
                    <a:pt x="4121" y="1168"/>
                  </a:lnTo>
                  <a:cubicBezTo>
                    <a:pt x="4207" y="1080"/>
                    <a:pt x="4206" y="939"/>
                    <a:pt x="4119" y="853"/>
                  </a:cubicBezTo>
                  <a:cubicBezTo>
                    <a:pt x="4031" y="765"/>
                    <a:pt x="3889" y="765"/>
                    <a:pt x="3802" y="853"/>
                  </a:cubicBezTo>
                  <a:lnTo>
                    <a:pt x="2921" y="1734"/>
                  </a:lnTo>
                  <a:cubicBezTo>
                    <a:pt x="2735" y="1894"/>
                    <a:pt x="2369" y="1919"/>
                    <a:pt x="2100" y="1681"/>
                  </a:cubicBezTo>
                  <a:lnTo>
                    <a:pt x="1494" y="1141"/>
                  </a:lnTo>
                  <a:cubicBezTo>
                    <a:pt x="1457" y="1104"/>
                    <a:pt x="1406" y="1084"/>
                    <a:pt x="1355" y="1080"/>
                  </a:cubicBezTo>
                  <a:cubicBezTo>
                    <a:pt x="1368" y="1043"/>
                    <a:pt x="1361" y="1000"/>
                    <a:pt x="1332" y="971"/>
                  </a:cubicBezTo>
                  <a:lnTo>
                    <a:pt x="1259" y="898"/>
                  </a:lnTo>
                  <a:lnTo>
                    <a:pt x="1440" y="717"/>
                  </a:lnTo>
                  <a:cubicBezTo>
                    <a:pt x="1482" y="675"/>
                    <a:pt x="1482" y="605"/>
                    <a:pt x="1440" y="562"/>
                  </a:cubicBezTo>
                  <a:lnTo>
                    <a:pt x="1339" y="462"/>
                  </a:lnTo>
                  <a:cubicBezTo>
                    <a:pt x="1335" y="458"/>
                    <a:pt x="1329" y="454"/>
                    <a:pt x="1323" y="452"/>
                  </a:cubicBezTo>
                  <a:cubicBezTo>
                    <a:pt x="1322" y="452"/>
                    <a:pt x="1316" y="450"/>
                    <a:pt x="1315" y="450"/>
                  </a:cubicBezTo>
                  <a:cubicBezTo>
                    <a:pt x="1134" y="408"/>
                    <a:pt x="941" y="440"/>
                    <a:pt x="783" y="536"/>
                  </a:cubicBezTo>
                  <a:lnTo>
                    <a:pt x="782" y="535"/>
                  </a:lnTo>
                  <a:cubicBezTo>
                    <a:pt x="740" y="494"/>
                    <a:pt x="667" y="494"/>
                    <a:pt x="626" y="535"/>
                  </a:cubicBezTo>
                  <a:lnTo>
                    <a:pt x="537" y="624"/>
                  </a:lnTo>
                  <a:cubicBezTo>
                    <a:pt x="537" y="624"/>
                    <a:pt x="537" y="624"/>
                    <a:pt x="537" y="624"/>
                  </a:cubicBezTo>
                  <a:cubicBezTo>
                    <a:pt x="495" y="666"/>
                    <a:pt x="494" y="735"/>
                    <a:pt x="535" y="778"/>
                  </a:cubicBezTo>
                  <a:cubicBezTo>
                    <a:pt x="534" y="779"/>
                    <a:pt x="533" y="781"/>
                    <a:pt x="532" y="782"/>
                  </a:cubicBezTo>
                  <a:cubicBezTo>
                    <a:pt x="524" y="794"/>
                    <a:pt x="517" y="807"/>
                    <a:pt x="510" y="820"/>
                  </a:cubicBezTo>
                  <a:cubicBezTo>
                    <a:pt x="426" y="974"/>
                    <a:pt x="401" y="1154"/>
                    <a:pt x="443" y="1332"/>
                  </a:cubicBezTo>
                  <a:cubicBezTo>
                    <a:pt x="444" y="1338"/>
                    <a:pt x="448" y="1344"/>
                    <a:pt x="453" y="1349"/>
                  </a:cubicBezTo>
                  <a:lnTo>
                    <a:pt x="552" y="1450"/>
                  </a:lnTo>
                  <a:cubicBezTo>
                    <a:pt x="573" y="1470"/>
                    <a:pt x="600" y="1482"/>
                    <a:pt x="630" y="1482"/>
                  </a:cubicBezTo>
                  <a:cubicBezTo>
                    <a:pt x="659" y="1482"/>
                    <a:pt x="687" y="1470"/>
                    <a:pt x="707" y="1450"/>
                  </a:cubicBezTo>
                  <a:lnTo>
                    <a:pt x="903" y="1254"/>
                  </a:lnTo>
                  <a:lnTo>
                    <a:pt x="976" y="1327"/>
                  </a:lnTo>
                  <a:cubicBezTo>
                    <a:pt x="996" y="1347"/>
                    <a:pt x="1022" y="1357"/>
                    <a:pt x="1048" y="1357"/>
                  </a:cubicBezTo>
                  <a:cubicBezTo>
                    <a:pt x="1072" y="1357"/>
                    <a:pt x="1095" y="1348"/>
                    <a:pt x="1114" y="1332"/>
                  </a:cubicBezTo>
                  <a:cubicBezTo>
                    <a:pt x="1121" y="1380"/>
                    <a:pt x="1142" y="1423"/>
                    <a:pt x="1173" y="1455"/>
                  </a:cubicBezTo>
                  <a:cubicBezTo>
                    <a:pt x="1202" y="1488"/>
                    <a:pt x="1840" y="2228"/>
                    <a:pt x="1974" y="2378"/>
                  </a:cubicBezTo>
                  <a:cubicBezTo>
                    <a:pt x="1994" y="2588"/>
                    <a:pt x="2002" y="2932"/>
                    <a:pt x="1944" y="3022"/>
                  </a:cubicBezTo>
                  <a:cubicBezTo>
                    <a:pt x="1910" y="3075"/>
                    <a:pt x="1666" y="3393"/>
                    <a:pt x="1556" y="3537"/>
                  </a:cubicBezTo>
                  <a:lnTo>
                    <a:pt x="930" y="3617"/>
                  </a:lnTo>
                  <a:cubicBezTo>
                    <a:pt x="808" y="3619"/>
                    <a:pt x="710" y="3719"/>
                    <a:pt x="710" y="3841"/>
                  </a:cubicBezTo>
                  <a:cubicBezTo>
                    <a:pt x="710" y="3965"/>
                    <a:pt x="810" y="4066"/>
                    <a:pt x="934" y="4066"/>
                  </a:cubicBezTo>
                  <a:lnTo>
                    <a:pt x="1733" y="4066"/>
                  </a:lnTo>
                  <a:cubicBezTo>
                    <a:pt x="1735" y="4066"/>
                    <a:pt x="1736" y="4066"/>
                    <a:pt x="1737" y="4066"/>
                  </a:cubicBezTo>
                  <a:cubicBezTo>
                    <a:pt x="1798" y="4066"/>
                    <a:pt x="1854" y="4043"/>
                    <a:pt x="1894" y="4002"/>
                  </a:cubicBezTo>
                  <a:lnTo>
                    <a:pt x="2538" y="3405"/>
                  </a:lnTo>
                  <a:cubicBezTo>
                    <a:pt x="2629" y="3501"/>
                    <a:pt x="2852" y="3745"/>
                    <a:pt x="3009" y="3917"/>
                  </a:cubicBezTo>
                  <a:lnTo>
                    <a:pt x="2928" y="4577"/>
                  </a:lnTo>
                  <a:cubicBezTo>
                    <a:pt x="2927" y="4580"/>
                    <a:pt x="2927" y="4582"/>
                    <a:pt x="2927" y="4585"/>
                  </a:cubicBezTo>
                  <a:cubicBezTo>
                    <a:pt x="2927" y="4709"/>
                    <a:pt x="3028" y="4810"/>
                    <a:pt x="3152" y="4810"/>
                  </a:cubicBezTo>
                  <a:cubicBezTo>
                    <a:pt x="3273" y="4810"/>
                    <a:pt x="3373" y="4712"/>
                    <a:pt x="3376" y="4592"/>
                  </a:cubicBezTo>
                  <a:lnTo>
                    <a:pt x="3511" y="3881"/>
                  </a:lnTo>
                  <a:cubicBezTo>
                    <a:pt x="3543" y="3745"/>
                    <a:pt x="3487" y="3651"/>
                    <a:pt x="3463" y="3611"/>
                  </a:cubicBezTo>
                  <a:cubicBezTo>
                    <a:pt x="3460" y="3607"/>
                    <a:pt x="3458" y="3604"/>
                    <a:pt x="3457" y="3601"/>
                  </a:cubicBezTo>
                  <a:cubicBezTo>
                    <a:pt x="3456" y="3600"/>
                    <a:pt x="3451" y="3592"/>
                    <a:pt x="3442" y="3576"/>
                  </a:cubicBezTo>
                  <a:cubicBezTo>
                    <a:pt x="3112" y="3012"/>
                    <a:pt x="3071" y="2928"/>
                    <a:pt x="3066" y="2916"/>
                  </a:cubicBezTo>
                  <a:cubicBezTo>
                    <a:pt x="3009" y="2749"/>
                    <a:pt x="3036" y="2552"/>
                    <a:pt x="3141" y="2361"/>
                  </a:cubicBezTo>
                  <a:cubicBezTo>
                    <a:pt x="3176" y="2304"/>
                    <a:pt x="3746" y="1617"/>
                    <a:pt x="4121" y="11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49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28B8-38EE-480F-862D-C666CC35BE70}"/>
              </a:ext>
            </a:extLst>
          </p:cNvPr>
          <p:cNvSpPr>
            <a:spLocks noGrp="1"/>
          </p:cNvSpPr>
          <p:nvPr>
            <p:ph type="title"/>
          </p:nvPr>
        </p:nvSpPr>
        <p:spPr>
          <a:xfrm>
            <a:off x="628649" y="217337"/>
            <a:ext cx="7886700" cy="457200"/>
          </a:xfrm>
        </p:spPr>
        <p:txBody>
          <a:bodyPr>
            <a:normAutofit fontScale="90000"/>
          </a:bodyPr>
          <a:lstStyle/>
          <a:p>
            <a:r>
              <a:rPr lang="en-US" dirty="0"/>
              <a:t>SAS Skill Leads to More Jobs</a:t>
            </a:r>
          </a:p>
        </p:txBody>
      </p:sp>
      <p:graphicFrame>
        <p:nvGraphicFramePr>
          <p:cNvPr id="8" name="Chart 7">
            <a:extLst>
              <a:ext uri="{FF2B5EF4-FFF2-40B4-BE49-F238E27FC236}">
                <a16:creationId xmlns:a16="http://schemas.microsoft.com/office/drawing/2014/main" id="{6FF28D60-3115-4EED-8EEF-FFDEC4F45473}"/>
              </a:ext>
            </a:extLst>
          </p:cNvPr>
          <p:cNvGraphicFramePr/>
          <p:nvPr/>
        </p:nvGraphicFramePr>
        <p:xfrm>
          <a:off x="1314164" y="731044"/>
          <a:ext cx="6515668" cy="421715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E4ED0D4A-50E5-4CD3-A38F-8FFFDDD3483A}"/>
              </a:ext>
            </a:extLst>
          </p:cNvPr>
          <p:cNvSpPr txBox="1"/>
          <p:nvPr/>
        </p:nvSpPr>
        <p:spPr>
          <a:xfrm>
            <a:off x="4803760" y="4043124"/>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Light" panose="020F0302020204030204"/>
                <a:ea typeface="+mn-ea"/>
                <a:cs typeface="+mn-cs"/>
              </a:rPr>
              <a:t>2021</a:t>
            </a:r>
          </a:p>
        </p:txBody>
      </p:sp>
      <p:sp>
        <p:nvSpPr>
          <p:cNvPr id="10" name="TextBox 9">
            <a:extLst>
              <a:ext uri="{FF2B5EF4-FFF2-40B4-BE49-F238E27FC236}">
                <a16:creationId xmlns:a16="http://schemas.microsoft.com/office/drawing/2014/main" id="{5B0221F1-F26E-4752-8A75-7AFC216D5C87}"/>
              </a:ext>
            </a:extLst>
          </p:cNvPr>
          <p:cNvSpPr txBox="1"/>
          <p:nvPr/>
        </p:nvSpPr>
        <p:spPr>
          <a:xfrm>
            <a:off x="2541796" y="4043124"/>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rPr>
              <a:t>2019</a:t>
            </a:r>
          </a:p>
        </p:txBody>
      </p:sp>
      <p:sp>
        <p:nvSpPr>
          <p:cNvPr id="11" name="TextBox 10">
            <a:extLst>
              <a:ext uri="{FF2B5EF4-FFF2-40B4-BE49-F238E27FC236}">
                <a16:creationId xmlns:a16="http://schemas.microsoft.com/office/drawing/2014/main" id="{C514F81B-4FAD-4FF0-B36C-0B5B3B75F798}"/>
              </a:ext>
            </a:extLst>
          </p:cNvPr>
          <p:cNvSpPr txBox="1"/>
          <p:nvPr/>
        </p:nvSpPr>
        <p:spPr>
          <a:xfrm>
            <a:off x="3682396" y="4043124"/>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rPr>
              <a:t>2020</a:t>
            </a:r>
          </a:p>
        </p:txBody>
      </p:sp>
      <p:sp>
        <p:nvSpPr>
          <p:cNvPr id="12" name="TextBox 11">
            <a:extLst>
              <a:ext uri="{FF2B5EF4-FFF2-40B4-BE49-F238E27FC236}">
                <a16:creationId xmlns:a16="http://schemas.microsoft.com/office/drawing/2014/main" id="{80A83116-0C89-466E-B40B-A5925CF3E569}"/>
              </a:ext>
            </a:extLst>
          </p:cNvPr>
          <p:cNvSpPr txBox="1"/>
          <p:nvPr/>
        </p:nvSpPr>
        <p:spPr>
          <a:xfrm>
            <a:off x="2565615" y="4578870"/>
            <a:ext cx="40127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Number of USA Jobs Requesting SAS Skill</a:t>
            </a: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13" name="TextBox 12">
            <a:extLst>
              <a:ext uri="{FF2B5EF4-FFF2-40B4-BE49-F238E27FC236}">
                <a16:creationId xmlns:a16="http://schemas.microsoft.com/office/drawing/2014/main" id="{E742F5B3-E6B7-4CCB-AC74-B724D6316085}"/>
              </a:ext>
            </a:extLst>
          </p:cNvPr>
          <p:cNvSpPr txBox="1"/>
          <p:nvPr/>
        </p:nvSpPr>
        <p:spPr>
          <a:xfrm>
            <a:off x="5918712" y="4039687"/>
            <a:ext cx="64633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rPr>
              <a:t>2022</a:t>
            </a:r>
          </a:p>
        </p:txBody>
      </p:sp>
      <p:pic>
        <p:nvPicPr>
          <p:cNvPr id="14" name="Picture 13">
            <a:extLst>
              <a:ext uri="{FF2B5EF4-FFF2-40B4-BE49-F238E27FC236}">
                <a16:creationId xmlns:a16="http://schemas.microsoft.com/office/drawing/2014/main" id="{00C5A14B-EAC7-4571-A3A8-B26B335093D7}"/>
              </a:ext>
            </a:extLst>
          </p:cNvPr>
          <p:cNvPicPr>
            <a:picLocks noChangeAspect="1"/>
          </p:cNvPicPr>
          <p:nvPr/>
        </p:nvPicPr>
        <p:blipFill>
          <a:blip r:embed="rId3"/>
          <a:stretch>
            <a:fillRect/>
          </a:stretch>
        </p:blipFill>
        <p:spPr>
          <a:xfrm>
            <a:off x="7807880" y="95476"/>
            <a:ext cx="1188520" cy="350461"/>
          </a:xfrm>
          <a:prstGeom prst="rect">
            <a:avLst/>
          </a:prstGeom>
        </p:spPr>
      </p:pic>
    </p:spTree>
    <p:extLst>
      <p:ext uri="{BB962C8B-B14F-4D97-AF65-F5344CB8AC3E}">
        <p14:creationId xmlns:p14="http://schemas.microsoft.com/office/powerpoint/2010/main" val="38652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9004-6F18-4B20-86CC-D7DA71670FDC}"/>
              </a:ext>
            </a:extLst>
          </p:cNvPr>
          <p:cNvSpPr>
            <a:spLocks noGrp="1"/>
          </p:cNvSpPr>
          <p:nvPr>
            <p:ph type="title"/>
          </p:nvPr>
        </p:nvSpPr>
        <p:spPr>
          <a:xfrm>
            <a:off x="638572" y="235466"/>
            <a:ext cx="7886700" cy="457200"/>
          </a:xfrm>
        </p:spPr>
        <p:txBody>
          <a:bodyPr>
            <a:normAutofit fontScale="90000"/>
          </a:bodyPr>
          <a:lstStyle/>
          <a:p>
            <a:r>
              <a:rPr lang="en-US" b="0" dirty="0"/>
              <a:t>Top Companies Hire SAS Talent</a:t>
            </a:r>
          </a:p>
        </p:txBody>
      </p:sp>
      <p:graphicFrame>
        <p:nvGraphicFramePr>
          <p:cNvPr id="8" name="Chart 7">
            <a:extLst>
              <a:ext uri="{FF2B5EF4-FFF2-40B4-BE49-F238E27FC236}">
                <a16:creationId xmlns:a16="http://schemas.microsoft.com/office/drawing/2014/main" id="{2A09D089-222B-43A6-AA40-53D99CF8B6D6}"/>
              </a:ext>
            </a:extLst>
          </p:cNvPr>
          <p:cNvGraphicFramePr/>
          <p:nvPr/>
        </p:nvGraphicFramePr>
        <p:xfrm>
          <a:off x="461295" y="923731"/>
          <a:ext cx="4110705" cy="410586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A516BD08-5D48-480F-9977-3B8DBA314F84}"/>
              </a:ext>
            </a:extLst>
          </p:cNvPr>
          <p:cNvSpPr txBox="1"/>
          <p:nvPr/>
        </p:nvSpPr>
        <p:spPr>
          <a:xfrm>
            <a:off x="2516647" y="4551085"/>
            <a:ext cx="342249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rPr>
              <a:t>Job Postings In 2022</a:t>
            </a:r>
          </a:p>
        </p:txBody>
      </p:sp>
      <p:graphicFrame>
        <p:nvGraphicFramePr>
          <p:cNvPr id="3" name="Chart 2">
            <a:extLst>
              <a:ext uri="{FF2B5EF4-FFF2-40B4-BE49-F238E27FC236}">
                <a16:creationId xmlns:a16="http://schemas.microsoft.com/office/drawing/2014/main" id="{FBFC6044-6092-DB8F-51F6-F98A03044E5F}"/>
              </a:ext>
            </a:extLst>
          </p:cNvPr>
          <p:cNvGraphicFramePr/>
          <p:nvPr/>
        </p:nvGraphicFramePr>
        <p:xfrm>
          <a:off x="4498574" y="923731"/>
          <a:ext cx="3503380" cy="449443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ACF5CDB-5E21-DE79-88EB-87053DF8DFAF}"/>
              </a:ext>
            </a:extLst>
          </p:cNvPr>
          <p:cNvSpPr txBox="1"/>
          <p:nvPr/>
        </p:nvSpPr>
        <p:spPr>
          <a:xfrm>
            <a:off x="1344304" y="739065"/>
            <a:ext cx="2211952" cy="369332"/>
          </a:xfrm>
          <a:prstGeom prst="rect">
            <a:avLst/>
          </a:prstGeom>
          <a:noFill/>
        </p:spPr>
        <p:txBody>
          <a:bodyPr wrap="none" rtlCol="0">
            <a:spAutoFit/>
          </a:bodyPr>
          <a:lstStyle/>
          <a:p>
            <a:pPr algn="l"/>
            <a:r>
              <a:rPr lang="en-US" dirty="0">
                <a:solidFill>
                  <a:schemeClr val="bg1"/>
                </a:solidFill>
                <a:latin typeface="+mj-lt"/>
              </a:rPr>
              <a:t>United States </a:t>
            </a:r>
            <a:r>
              <a:rPr lang="en-US" sz="1200" dirty="0">
                <a:solidFill>
                  <a:schemeClr val="bg1"/>
                </a:solidFill>
                <a:latin typeface="+mj-lt"/>
              </a:rPr>
              <a:t>(thousands)</a:t>
            </a:r>
          </a:p>
        </p:txBody>
      </p:sp>
      <p:sp>
        <p:nvSpPr>
          <p:cNvPr id="5" name="TextBox 4">
            <a:extLst>
              <a:ext uri="{FF2B5EF4-FFF2-40B4-BE49-F238E27FC236}">
                <a16:creationId xmlns:a16="http://schemas.microsoft.com/office/drawing/2014/main" id="{E76CFB49-76EA-E869-5403-F2A5C1627736}"/>
              </a:ext>
            </a:extLst>
          </p:cNvPr>
          <p:cNvSpPr txBox="1"/>
          <p:nvPr/>
        </p:nvSpPr>
        <p:spPr>
          <a:xfrm>
            <a:off x="5795749" y="739178"/>
            <a:ext cx="909031" cy="369332"/>
          </a:xfrm>
          <a:prstGeom prst="rect">
            <a:avLst/>
          </a:prstGeom>
          <a:noFill/>
        </p:spPr>
        <p:txBody>
          <a:bodyPr wrap="none" rtlCol="0">
            <a:spAutoFit/>
          </a:bodyPr>
          <a:lstStyle/>
          <a:p>
            <a:pPr algn="l"/>
            <a:r>
              <a:rPr lang="en-US" dirty="0">
                <a:solidFill>
                  <a:schemeClr val="bg1"/>
                </a:solidFill>
                <a:latin typeface="+mj-lt"/>
              </a:rPr>
              <a:t>Georgia</a:t>
            </a:r>
          </a:p>
        </p:txBody>
      </p:sp>
      <p:pic>
        <p:nvPicPr>
          <p:cNvPr id="6" name="Picture 5">
            <a:extLst>
              <a:ext uri="{FF2B5EF4-FFF2-40B4-BE49-F238E27FC236}">
                <a16:creationId xmlns:a16="http://schemas.microsoft.com/office/drawing/2014/main" id="{22EB1099-A6F5-4C12-B887-1A83A54A2FE2}"/>
              </a:ext>
            </a:extLst>
          </p:cNvPr>
          <p:cNvPicPr>
            <a:picLocks noChangeAspect="1"/>
          </p:cNvPicPr>
          <p:nvPr/>
        </p:nvPicPr>
        <p:blipFill>
          <a:blip r:embed="rId4"/>
          <a:stretch>
            <a:fillRect/>
          </a:stretch>
        </p:blipFill>
        <p:spPr>
          <a:xfrm>
            <a:off x="7807880" y="95476"/>
            <a:ext cx="1188520" cy="350461"/>
          </a:xfrm>
          <a:prstGeom prst="rect">
            <a:avLst/>
          </a:prstGeom>
        </p:spPr>
      </p:pic>
    </p:spTree>
    <p:extLst>
      <p:ext uri="{BB962C8B-B14F-4D97-AF65-F5344CB8AC3E}">
        <p14:creationId xmlns:p14="http://schemas.microsoft.com/office/powerpoint/2010/main" val="20948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817873" y="1545001"/>
            <a:ext cx="996902" cy="996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3" name="Rectangle 2"/>
          <p:cNvSpPr/>
          <p:nvPr/>
        </p:nvSpPr>
        <p:spPr>
          <a:xfrm>
            <a:off x="817873" y="1545001"/>
            <a:ext cx="996902" cy="99690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19" name="TextBox 18"/>
          <p:cNvSpPr txBox="1"/>
          <p:nvPr/>
        </p:nvSpPr>
        <p:spPr>
          <a:xfrm>
            <a:off x="314809" y="3030174"/>
            <a:ext cx="2003033" cy="300082"/>
          </a:xfrm>
          <a:prstGeom prst="rect">
            <a:avLst/>
          </a:prstGeom>
          <a:noFill/>
        </p:spPr>
        <p:txBody>
          <a:bodyPr wrap="none" rtlCol="0">
            <a:noAutofit/>
          </a:bodyPr>
          <a:lstStyle/>
          <a:p>
            <a:pPr algn="ctr" defTabSz="457189">
              <a:defRPr/>
            </a:pPr>
            <a:r>
              <a:rPr lang="en-US">
                <a:solidFill>
                  <a:srgbClr val="15B57B"/>
                </a:solidFill>
                <a:latin typeface="Calibri" charset="0"/>
                <a:ea typeface="Calibri" charset="0"/>
                <a:cs typeface="Calibri" charset="0"/>
              </a:rPr>
              <a:t>SAS Software</a:t>
            </a:r>
          </a:p>
        </p:txBody>
      </p:sp>
      <p:sp>
        <p:nvSpPr>
          <p:cNvPr id="25" name="TextBox 24"/>
          <p:cNvSpPr txBox="1"/>
          <p:nvPr/>
        </p:nvSpPr>
        <p:spPr>
          <a:xfrm>
            <a:off x="200324" y="3599729"/>
            <a:ext cx="2232000" cy="986573"/>
          </a:xfrm>
          <a:prstGeom prst="rect">
            <a:avLst/>
          </a:prstGeom>
          <a:noFill/>
        </p:spPr>
        <p:txBody>
          <a:bodyPr wrap="square" rtlCol="0">
            <a:noAutofit/>
          </a:bodyPr>
          <a:lstStyle/>
          <a:p>
            <a:pPr algn="ctr" defTabSz="685783">
              <a:defRPr/>
            </a:pPr>
            <a:r>
              <a:rPr lang="en-US" sz="1200">
                <a:solidFill>
                  <a:srgbClr val="FFFFFF"/>
                </a:solidFill>
                <a:latin typeface="Calibri Light"/>
              </a:rPr>
              <a:t>Software for </a:t>
            </a:r>
          </a:p>
          <a:p>
            <a:pPr algn="ctr" defTabSz="685783">
              <a:defRPr/>
            </a:pPr>
            <a:r>
              <a:rPr lang="en-US" sz="1200">
                <a:solidFill>
                  <a:srgbClr val="FFFFFF"/>
                </a:solidFill>
                <a:latin typeface="Calibri Light"/>
              </a:rPr>
              <a:t>teaching and learning</a:t>
            </a:r>
            <a:endParaRPr lang="en-US" sz="1200">
              <a:solidFill>
                <a:srgbClr val="000000"/>
              </a:solidFill>
              <a:latin typeface="Calibri Light"/>
              <a:cs typeface="Calibri Light"/>
            </a:endParaRPr>
          </a:p>
        </p:txBody>
      </p:sp>
      <p:sp>
        <p:nvSpPr>
          <p:cNvPr id="10" name="Rectangle 9"/>
          <p:cNvSpPr/>
          <p:nvPr/>
        </p:nvSpPr>
        <p:spPr>
          <a:xfrm rot="2700000">
            <a:off x="2983098" y="1545001"/>
            <a:ext cx="996902" cy="9969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11" name="Rectangle 10"/>
          <p:cNvSpPr/>
          <p:nvPr/>
        </p:nvSpPr>
        <p:spPr>
          <a:xfrm>
            <a:off x="2983098" y="1545001"/>
            <a:ext cx="996902" cy="996902"/>
          </a:xfrm>
          <a:prstGeom prst="rect">
            <a:avLst/>
          </a:prstGeom>
          <a:no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20" name="TextBox 19"/>
          <p:cNvSpPr txBox="1"/>
          <p:nvPr/>
        </p:nvSpPr>
        <p:spPr>
          <a:xfrm>
            <a:off x="2480280" y="3030174"/>
            <a:ext cx="2002536" cy="300082"/>
          </a:xfrm>
          <a:prstGeom prst="rect">
            <a:avLst/>
          </a:prstGeom>
          <a:noFill/>
        </p:spPr>
        <p:txBody>
          <a:bodyPr wrap="none" rtlCol="0">
            <a:noAutofit/>
          </a:bodyPr>
          <a:lstStyle/>
          <a:p>
            <a:pPr algn="ctr" defTabSz="457189">
              <a:defRPr/>
            </a:pPr>
            <a:r>
              <a:rPr lang="en-US">
                <a:solidFill>
                  <a:srgbClr val="29D6CD"/>
                </a:solidFill>
                <a:latin typeface="Calibri" charset="0"/>
                <a:ea typeface="Calibri" charset="0"/>
                <a:cs typeface="Calibri" charset="0"/>
              </a:rPr>
              <a:t>Educator &amp; Student </a:t>
            </a:r>
          </a:p>
          <a:p>
            <a:pPr algn="ctr" defTabSz="457189">
              <a:defRPr/>
            </a:pPr>
            <a:r>
              <a:rPr lang="en-US">
                <a:solidFill>
                  <a:srgbClr val="29D6CD"/>
                </a:solidFill>
                <a:latin typeface="Calibri" charset="0"/>
                <a:ea typeface="Calibri" charset="0"/>
                <a:cs typeface="Calibri" charset="0"/>
              </a:rPr>
              <a:t>Training</a:t>
            </a:r>
          </a:p>
        </p:txBody>
      </p:sp>
      <p:sp>
        <p:nvSpPr>
          <p:cNvPr id="26" name="Rectangle 25"/>
          <p:cNvSpPr/>
          <p:nvPr/>
        </p:nvSpPr>
        <p:spPr>
          <a:xfrm>
            <a:off x="2347548" y="3612061"/>
            <a:ext cx="2268000" cy="986572"/>
          </a:xfrm>
          <a:prstGeom prst="rect">
            <a:avLst/>
          </a:prstGeom>
        </p:spPr>
        <p:txBody>
          <a:bodyPr wrap="square">
            <a:noAutofit/>
          </a:bodyPr>
          <a:lstStyle/>
          <a:p>
            <a:pPr algn="ctr" defTabSz="685783">
              <a:defRPr/>
            </a:pPr>
            <a:r>
              <a:rPr lang="en-US" sz="1200">
                <a:solidFill>
                  <a:srgbClr val="FFFFFF"/>
                </a:solidFill>
                <a:latin typeface="Calibri Light"/>
              </a:rPr>
              <a:t>Custom workshops and </a:t>
            </a:r>
          </a:p>
          <a:p>
            <a:pPr algn="ctr" defTabSz="685783">
              <a:defRPr/>
            </a:pPr>
            <a:r>
              <a:rPr lang="en-US" sz="1200">
                <a:solidFill>
                  <a:srgbClr val="FFFFFF"/>
                </a:solidFill>
                <a:latin typeface="Calibri Light"/>
              </a:rPr>
              <a:t>access to training materials</a:t>
            </a:r>
            <a:endParaRPr lang="en-US" sz="1200">
              <a:solidFill>
                <a:srgbClr val="FFFFFF"/>
              </a:solidFill>
              <a:latin typeface="Calibri Light"/>
              <a:cs typeface="Calibri Light"/>
            </a:endParaRPr>
          </a:p>
        </p:txBody>
      </p:sp>
      <p:sp>
        <p:nvSpPr>
          <p:cNvPr id="13" name="Rectangle 12"/>
          <p:cNvSpPr/>
          <p:nvPr/>
        </p:nvSpPr>
        <p:spPr>
          <a:xfrm rot="2700000">
            <a:off x="5148322" y="1545001"/>
            <a:ext cx="996902" cy="9969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14" name="Rectangle 13"/>
          <p:cNvSpPr/>
          <p:nvPr/>
        </p:nvSpPr>
        <p:spPr>
          <a:xfrm>
            <a:off x="5148322" y="1545001"/>
            <a:ext cx="996902" cy="996902"/>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21" name="TextBox 20"/>
          <p:cNvSpPr txBox="1"/>
          <p:nvPr/>
        </p:nvSpPr>
        <p:spPr>
          <a:xfrm>
            <a:off x="4645504" y="3030174"/>
            <a:ext cx="2002536" cy="300082"/>
          </a:xfrm>
          <a:prstGeom prst="rect">
            <a:avLst/>
          </a:prstGeom>
          <a:noFill/>
        </p:spPr>
        <p:txBody>
          <a:bodyPr wrap="none" rtlCol="0">
            <a:noAutofit/>
          </a:bodyPr>
          <a:lstStyle/>
          <a:p>
            <a:pPr algn="ctr" defTabSz="457189">
              <a:defRPr/>
            </a:pPr>
            <a:r>
              <a:rPr lang="en-US">
                <a:solidFill>
                  <a:srgbClr val="FFCC32">
                    <a:lumMod val="75000"/>
                  </a:srgbClr>
                </a:solidFill>
                <a:latin typeface="Calibri" charset="0"/>
                <a:ea typeface="Calibri" charset="0"/>
                <a:cs typeface="Calibri" charset="0"/>
              </a:rPr>
              <a:t>Academic Support</a:t>
            </a:r>
          </a:p>
        </p:txBody>
      </p:sp>
      <p:sp>
        <p:nvSpPr>
          <p:cNvPr id="27" name="Rectangle 26"/>
          <p:cNvSpPr/>
          <p:nvPr/>
        </p:nvSpPr>
        <p:spPr>
          <a:xfrm>
            <a:off x="4530772" y="3612061"/>
            <a:ext cx="2232000" cy="866243"/>
          </a:xfrm>
          <a:prstGeom prst="rect">
            <a:avLst/>
          </a:prstGeom>
        </p:spPr>
        <p:txBody>
          <a:bodyPr wrap="square">
            <a:noAutofit/>
          </a:bodyPr>
          <a:lstStyle/>
          <a:p>
            <a:pPr algn="ctr" defTabSz="685783">
              <a:defRPr/>
            </a:pPr>
            <a:r>
              <a:rPr lang="en-US" sz="1200">
                <a:solidFill>
                  <a:srgbClr val="FFFFFF"/>
                </a:solidFill>
                <a:latin typeface="Calibri Light"/>
                <a:cs typeface="Calibri Light"/>
              </a:rPr>
              <a:t>Curriculum consultation to support integration of analytics into the classroom</a:t>
            </a:r>
          </a:p>
          <a:p>
            <a:pPr marL="0" lvl="1" algn="ctr" defTabSz="685783">
              <a:defRPr/>
            </a:pPr>
            <a:endParaRPr lang="en-GB" sz="1200">
              <a:solidFill>
                <a:srgbClr val="012036">
                  <a:lumMod val="75000"/>
                  <a:lumOff val="25000"/>
                </a:srgbClr>
              </a:solidFill>
              <a:latin typeface="Calibri" panose="020F0502020204030204"/>
              <a:ea typeface="Calibri Light" charset="0"/>
              <a:cs typeface="Calibri Light" charset="0"/>
            </a:endParaRPr>
          </a:p>
        </p:txBody>
      </p:sp>
      <p:sp>
        <p:nvSpPr>
          <p:cNvPr id="16" name="Rectangle 15"/>
          <p:cNvSpPr/>
          <p:nvPr/>
        </p:nvSpPr>
        <p:spPr>
          <a:xfrm rot="2700000">
            <a:off x="7295545" y="1545000"/>
            <a:ext cx="996902" cy="9969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17" name="Rectangle 16"/>
          <p:cNvSpPr/>
          <p:nvPr/>
        </p:nvSpPr>
        <p:spPr>
          <a:xfrm>
            <a:off x="7295545" y="1545000"/>
            <a:ext cx="996902" cy="996902"/>
          </a:xfrm>
          <a:prstGeom prst="rect">
            <a:avLst/>
          </a:prstGeom>
          <a:no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srgbClr val="33A3FF"/>
              </a:solidFill>
              <a:latin typeface="Calibri" panose="020F0502020204030204"/>
            </a:endParaRPr>
          </a:p>
        </p:txBody>
      </p:sp>
      <p:sp>
        <p:nvSpPr>
          <p:cNvPr id="22" name="TextBox 21"/>
          <p:cNvSpPr txBox="1"/>
          <p:nvPr/>
        </p:nvSpPr>
        <p:spPr>
          <a:xfrm>
            <a:off x="6792727" y="3030174"/>
            <a:ext cx="2002536" cy="300082"/>
          </a:xfrm>
          <a:prstGeom prst="rect">
            <a:avLst/>
          </a:prstGeom>
          <a:noFill/>
        </p:spPr>
        <p:txBody>
          <a:bodyPr wrap="none" rtlCol="0">
            <a:noAutofit/>
          </a:bodyPr>
          <a:lstStyle/>
          <a:p>
            <a:pPr algn="ctr" defTabSz="457189">
              <a:defRPr/>
            </a:pPr>
            <a:r>
              <a:rPr lang="en-US">
                <a:solidFill>
                  <a:srgbClr val="6D69FF"/>
                </a:solidFill>
                <a:latin typeface="Calibri" charset="0"/>
                <a:ea typeface="Calibri" charset="0"/>
                <a:cs typeface="Calibri" charset="0"/>
              </a:rPr>
              <a:t>SAS Specializations</a:t>
            </a:r>
          </a:p>
        </p:txBody>
      </p:sp>
      <p:sp>
        <p:nvSpPr>
          <p:cNvPr id="28" name="TextBox 27"/>
          <p:cNvSpPr txBox="1"/>
          <p:nvPr/>
        </p:nvSpPr>
        <p:spPr>
          <a:xfrm>
            <a:off x="6677995" y="3612061"/>
            <a:ext cx="2232000" cy="986572"/>
          </a:xfrm>
          <a:prstGeom prst="rect">
            <a:avLst/>
          </a:prstGeom>
          <a:noFill/>
        </p:spPr>
        <p:txBody>
          <a:bodyPr wrap="square" rtlCol="0">
            <a:noAutofit/>
          </a:bodyPr>
          <a:lstStyle/>
          <a:p>
            <a:pPr algn="ctr" defTabSz="685783">
              <a:defRPr/>
            </a:pPr>
            <a:r>
              <a:rPr lang="en-US" sz="1200">
                <a:solidFill>
                  <a:srgbClr val="FFFFFF"/>
                </a:solidFill>
                <a:latin typeface="Calibri Light"/>
                <a:cs typeface="Calibri Light"/>
              </a:rPr>
              <a:t>SAS Specializations highlight SAS skill through digital badges and credentials</a:t>
            </a:r>
          </a:p>
        </p:txBody>
      </p:sp>
      <p:sp>
        <p:nvSpPr>
          <p:cNvPr id="23" name="Freeform 5">
            <a:extLst>
              <a:ext uri="{FF2B5EF4-FFF2-40B4-BE49-F238E27FC236}">
                <a16:creationId xmlns:a16="http://schemas.microsoft.com/office/drawing/2014/main" id="{454130B5-BD7C-445F-BAB1-6ACFC6688FD0}"/>
              </a:ext>
            </a:extLst>
          </p:cNvPr>
          <p:cNvSpPr>
            <a:spLocks noChangeAspect="1" noEditPoints="1"/>
          </p:cNvSpPr>
          <p:nvPr/>
        </p:nvSpPr>
        <p:spPr bwMode="auto">
          <a:xfrm>
            <a:off x="1029610" y="1774675"/>
            <a:ext cx="564960" cy="534168"/>
          </a:xfrm>
          <a:custGeom>
            <a:avLst/>
            <a:gdLst>
              <a:gd name="T0" fmla="*/ 2313 w 4799"/>
              <a:gd name="T1" fmla="*/ 3312 h 3979"/>
              <a:gd name="T2" fmla="*/ 2562 w 4799"/>
              <a:gd name="T3" fmla="*/ 3312 h 3979"/>
              <a:gd name="T4" fmla="*/ 2399 w 4799"/>
              <a:gd name="T5" fmla="*/ 3149 h 3979"/>
              <a:gd name="T6" fmla="*/ 4322 w 4799"/>
              <a:gd name="T7" fmla="*/ 621 h 3979"/>
              <a:gd name="T8" fmla="*/ 473 w 4799"/>
              <a:gd name="T9" fmla="*/ 2817 h 3979"/>
              <a:gd name="T10" fmla="*/ 4322 w 4799"/>
              <a:gd name="T11" fmla="*/ 621 h 3979"/>
              <a:gd name="T12" fmla="*/ 4452 w 4799"/>
              <a:gd name="T13" fmla="*/ 2817 h 3979"/>
              <a:gd name="T14" fmla="*/ 343 w 4799"/>
              <a:gd name="T15" fmla="*/ 621 h 3979"/>
              <a:gd name="T16" fmla="*/ 4452 w 4799"/>
              <a:gd name="T17" fmla="*/ 621 h 3979"/>
              <a:gd name="T18" fmla="*/ 1091 w 4799"/>
              <a:gd name="T19" fmla="*/ 3914 h 3979"/>
              <a:gd name="T20" fmla="*/ 3565 w 4799"/>
              <a:gd name="T21" fmla="*/ 3849 h 3979"/>
              <a:gd name="T22" fmla="*/ 4489 w 4799"/>
              <a:gd name="T23" fmla="*/ 131 h 3979"/>
              <a:gd name="T24" fmla="*/ 310 w 4799"/>
              <a:gd name="T25" fmla="*/ 3583 h 3979"/>
              <a:gd name="T26" fmla="*/ 4669 w 4799"/>
              <a:gd name="T27" fmla="*/ 310 h 3979"/>
              <a:gd name="T28" fmla="*/ 4489 w 4799"/>
              <a:gd name="T29" fmla="*/ 3713 h 3979"/>
              <a:gd name="T30" fmla="*/ 310 w 4799"/>
              <a:gd name="T31" fmla="*/ 0 h 3979"/>
              <a:gd name="T32" fmla="*/ 3663 w 4799"/>
              <a:gd name="T33" fmla="*/ 2337 h 3979"/>
              <a:gd name="T34" fmla="*/ 2173 w 4799"/>
              <a:gd name="T35" fmla="*/ 2420 h 3979"/>
              <a:gd name="T36" fmla="*/ 3663 w 4799"/>
              <a:gd name="T37" fmla="*/ 2337 h 3979"/>
              <a:gd name="T38" fmla="*/ 1716 w 4799"/>
              <a:gd name="T39" fmla="*/ 2420 h 3979"/>
              <a:gd name="T40" fmla="*/ 1716 w 4799"/>
              <a:gd name="T41" fmla="*/ 2337 h 3979"/>
              <a:gd name="T42" fmla="*/ 2127 w 4799"/>
              <a:gd name="T43" fmla="*/ 2356 h 3979"/>
              <a:gd name="T44" fmla="*/ 1933 w 4799"/>
              <a:gd name="T45" fmla="*/ 2379 h 3979"/>
              <a:gd name="T46" fmla="*/ 1943 w 4799"/>
              <a:gd name="T47" fmla="*/ 2420 h 3979"/>
              <a:gd name="T48" fmla="*/ 2120 w 4799"/>
              <a:gd name="T49" fmla="*/ 2420 h 3979"/>
              <a:gd name="T50" fmla="*/ 2130 w 4799"/>
              <a:gd name="T51" fmla="*/ 2379 h 3979"/>
              <a:gd name="T52" fmla="*/ 2511 w 4799"/>
              <a:gd name="T53" fmla="*/ 2151 h 3979"/>
              <a:gd name="T54" fmla="*/ 2967 w 4799"/>
              <a:gd name="T55" fmla="*/ 1712 h 3979"/>
              <a:gd name="T56" fmla="*/ 2501 w 4799"/>
              <a:gd name="T57" fmla="*/ 1286 h 3979"/>
              <a:gd name="T58" fmla="*/ 3912 w 4799"/>
              <a:gd name="T59" fmla="*/ 873 h 3979"/>
              <a:gd name="T60" fmla="*/ 1480 w 4799"/>
              <a:gd name="T61" fmla="*/ 873 h 3979"/>
              <a:gd name="T62" fmla="*/ 1920 w 4799"/>
              <a:gd name="T63" fmla="*/ 1260 h 3979"/>
              <a:gd name="T64" fmla="*/ 1480 w 4799"/>
              <a:gd name="T65" fmla="*/ 2551 h 3979"/>
              <a:gd name="T66" fmla="*/ 3912 w 4799"/>
              <a:gd name="T67" fmla="*/ 873 h 3979"/>
              <a:gd name="T68" fmla="*/ 1801 w 4799"/>
              <a:gd name="T69" fmla="*/ 1529 h 3979"/>
              <a:gd name="T70" fmla="*/ 1069 w 4799"/>
              <a:gd name="T71" fmla="*/ 1501 h 3979"/>
              <a:gd name="T72" fmla="*/ 878 w 4799"/>
              <a:gd name="T73" fmla="*/ 1577 h 3979"/>
              <a:gd name="T74" fmla="*/ 992 w 4799"/>
              <a:gd name="T75" fmla="*/ 1374 h 3979"/>
              <a:gd name="T76" fmla="*/ 1843 w 4799"/>
              <a:gd name="T77" fmla="*/ 1004 h 3979"/>
              <a:gd name="T78" fmla="*/ 878 w 4799"/>
              <a:gd name="T79" fmla="*/ 1118 h 3979"/>
              <a:gd name="T80" fmla="*/ 878 w 4799"/>
              <a:gd name="T81" fmla="*/ 1577 h 3979"/>
              <a:gd name="T82" fmla="*/ 3827 w 4799"/>
              <a:gd name="T83" fmla="*/ 2728 h 3979"/>
              <a:gd name="T84" fmla="*/ 1374 w 4799"/>
              <a:gd name="T85" fmla="*/ 2033 h 3979"/>
              <a:gd name="T86" fmla="*/ 726 w 4799"/>
              <a:gd name="T87" fmla="*/ 1194 h 3979"/>
              <a:gd name="T88" fmla="*/ 1388 w 4799"/>
              <a:gd name="T89" fmla="*/ 873 h 3979"/>
              <a:gd name="T90" fmla="*/ 4004 w 4799"/>
              <a:gd name="T91" fmla="*/ 873 h 3979"/>
              <a:gd name="T92" fmla="*/ 1576 w 4799"/>
              <a:gd name="T93" fmla="*/ 1610 h 3979"/>
              <a:gd name="T94" fmla="*/ 1376 w 4799"/>
              <a:gd name="T95" fmla="*/ 1555 h 3979"/>
              <a:gd name="T96" fmla="*/ 1322 w 4799"/>
              <a:gd name="T97" fmla="*/ 1501 h 3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99" h="3979">
                <a:moveTo>
                  <a:pt x="2485" y="3312"/>
                </a:moveTo>
                <a:lnTo>
                  <a:pt x="2485" y="3312"/>
                </a:lnTo>
                <a:cubicBezTo>
                  <a:pt x="2485" y="3264"/>
                  <a:pt x="2447" y="3225"/>
                  <a:pt x="2399" y="3225"/>
                </a:cubicBezTo>
                <a:cubicBezTo>
                  <a:pt x="2352" y="3225"/>
                  <a:pt x="2313" y="3264"/>
                  <a:pt x="2313" y="3312"/>
                </a:cubicBezTo>
                <a:cubicBezTo>
                  <a:pt x="2313" y="3359"/>
                  <a:pt x="2352" y="3398"/>
                  <a:pt x="2399" y="3398"/>
                </a:cubicBezTo>
                <a:cubicBezTo>
                  <a:pt x="2447" y="3398"/>
                  <a:pt x="2485" y="3359"/>
                  <a:pt x="2485" y="3312"/>
                </a:cubicBezTo>
                <a:lnTo>
                  <a:pt x="2485" y="3312"/>
                </a:lnTo>
                <a:close/>
                <a:moveTo>
                  <a:pt x="2562" y="3312"/>
                </a:moveTo>
                <a:lnTo>
                  <a:pt x="2562" y="3312"/>
                </a:lnTo>
                <a:cubicBezTo>
                  <a:pt x="2562" y="3401"/>
                  <a:pt x="2489" y="3474"/>
                  <a:pt x="2399" y="3474"/>
                </a:cubicBezTo>
                <a:cubicBezTo>
                  <a:pt x="2309" y="3474"/>
                  <a:pt x="2236" y="3401"/>
                  <a:pt x="2236" y="3312"/>
                </a:cubicBezTo>
                <a:cubicBezTo>
                  <a:pt x="2236" y="3222"/>
                  <a:pt x="2309" y="3149"/>
                  <a:pt x="2399" y="3149"/>
                </a:cubicBezTo>
                <a:cubicBezTo>
                  <a:pt x="2489" y="3149"/>
                  <a:pt x="2562" y="3222"/>
                  <a:pt x="2562" y="3312"/>
                </a:cubicBezTo>
                <a:lnTo>
                  <a:pt x="2562" y="3312"/>
                </a:lnTo>
                <a:close/>
                <a:moveTo>
                  <a:pt x="4322" y="621"/>
                </a:moveTo>
                <a:lnTo>
                  <a:pt x="4322" y="621"/>
                </a:lnTo>
                <a:cubicBezTo>
                  <a:pt x="4322" y="551"/>
                  <a:pt x="4265" y="494"/>
                  <a:pt x="4195" y="494"/>
                </a:cubicBezTo>
                <a:lnTo>
                  <a:pt x="600" y="494"/>
                </a:lnTo>
                <a:cubicBezTo>
                  <a:pt x="530" y="494"/>
                  <a:pt x="473" y="551"/>
                  <a:pt x="473" y="621"/>
                </a:cubicBezTo>
                <a:lnTo>
                  <a:pt x="473" y="2817"/>
                </a:lnTo>
                <a:cubicBezTo>
                  <a:pt x="473" y="2887"/>
                  <a:pt x="530" y="2944"/>
                  <a:pt x="600" y="2944"/>
                </a:cubicBezTo>
                <a:lnTo>
                  <a:pt x="4195" y="2944"/>
                </a:lnTo>
                <a:cubicBezTo>
                  <a:pt x="4265" y="2944"/>
                  <a:pt x="4322" y="2887"/>
                  <a:pt x="4322" y="2817"/>
                </a:cubicBezTo>
                <a:lnTo>
                  <a:pt x="4322" y="621"/>
                </a:lnTo>
                <a:lnTo>
                  <a:pt x="4322" y="621"/>
                </a:lnTo>
                <a:close/>
                <a:moveTo>
                  <a:pt x="4452" y="621"/>
                </a:moveTo>
                <a:lnTo>
                  <a:pt x="4452" y="621"/>
                </a:lnTo>
                <a:lnTo>
                  <a:pt x="4452" y="2817"/>
                </a:lnTo>
                <a:cubicBezTo>
                  <a:pt x="4452" y="2959"/>
                  <a:pt x="4336" y="3074"/>
                  <a:pt x="4195" y="3074"/>
                </a:cubicBezTo>
                <a:lnTo>
                  <a:pt x="600" y="3074"/>
                </a:lnTo>
                <a:cubicBezTo>
                  <a:pt x="459" y="3074"/>
                  <a:pt x="343" y="2959"/>
                  <a:pt x="343" y="2817"/>
                </a:cubicBezTo>
                <a:lnTo>
                  <a:pt x="343" y="621"/>
                </a:lnTo>
                <a:cubicBezTo>
                  <a:pt x="343" y="479"/>
                  <a:pt x="459" y="364"/>
                  <a:pt x="600" y="364"/>
                </a:cubicBezTo>
                <a:lnTo>
                  <a:pt x="4195" y="364"/>
                </a:lnTo>
                <a:cubicBezTo>
                  <a:pt x="4336" y="364"/>
                  <a:pt x="4452" y="479"/>
                  <a:pt x="4452" y="621"/>
                </a:cubicBezTo>
                <a:lnTo>
                  <a:pt x="4452" y="621"/>
                </a:lnTo>
                <a:close/>
                <a:moveTo>
                  <a:pt x="3565" y="3849"/>
                </a:moveTo>
                <a:lnTo>
                  <a:pt x="3565" y="3849"/>
                </a:lnTo>
                <a:lnTo>
                  <a:pt x="1156" y="3849"/>
                </a:lnTo>
                <a:cubicBezTo>
                  <a:pt x="1120" y="3849"/>
                  <a:pt x="1091" y="3879"/>
                  <a:pt x="1091" y="3914"/>
                </a:cubicBezTo>
                <a:cubicBezTo>
                  <a:pt x="1091" y="3950"/>
                  <a:pt x="1120" y="3979"/>
                  <a:pt x="1156" y="3979"/>
                </a:cubicBezTo>
                <a:lnTo>
                  <a:pt x="3565" y="3979"/>
                </a:lnTo>
                <a:cubicBezTo>
                  <a:pt x="3601" y="3979"/>
                  <a:pt x="3630" y="3950"/>
                  <a:pt x="3630" y="3914"/>
                </a:cubicBezTo>
                <a:cubicBezTo>
                  <a:pt x="3630" y="3879"/>
                  <a:pt x="3601" y="3849"/>
                  <a:pt x="3565" y="3849"/>
                </a:cubicBezTo>
                <a:lnTo>
                  <a:pt x="3565" y="3849"/>
                </a:lnTo>
                <a:close/>
                <a:moveTo>
                  <a:pt x="4669" y="310"/>
                </a:moveTo>
                <a:lnTo>
                  <a:pt x="4669" y="310"/>
                </a:lnTo>
                <a:cubicBezTo>
                  <a:pt x="4669" y="211"/>
                  <a:pt x="4589" y="131"/>
                  <a:pt x="4489" y="131"/>
                </a:cubicBezTo>
                <a:lnTo>
                  <a:pt x="310" y="131"/>
                </a:lnTo>
                <a:cubicBezTo>
                  <a:pt x="210" y="131"/>
                  <a:pt x="130" y="211"/>
                  <a:pt x="130" y="310"/>
                </a:cubicBezTo>
                <a:lnTo>
                  <a:pt x="130" y="3403"/>
                </a:lnTo>
                <a:cubicBezTo>
                  <a:pt x="130" y="3503"/>
                  <a:pt x="210" y="3583"/>
                  <a:pt x="310" y="3583"/>
                </a:cubicBezTo>
                <a:lnTo>
                  <a:pt x="4489" y="3583"/>
                </a:lnTo>
                <a:cubicBezTo>
                  <a:pt x="4589" y="3583"/>
                  <a:pt x="4669" y="3503"/>
                  <a:pt x="4669" y="3403"/>
                </a:cubicBezTo>
                <a:lnTo>
                  <a:pt x="4669" y="310"/>
                </a:lnTo>
                <a:lnTo>
                  <a:pt x="4669" y="310"/>
                </a:lnTo>
                <a:close/>
                <a:moveTo>
                  <a:pt x="4799" y="310"/>
                </a:moveTo>
                <a:lnTo>
                  <a:pt x="4799" y="310"/>
                </a:lnTo>
                <a:lnTo>
                  <a:pt x="4799" y="3403"/>
                </a:lnTo>
                <a:cubicBezTo>
                  <a:pt x="4799" y="3574"/>
                  <a:pt x="4660" y="3713"/>
                  <a:pt x="4489" y="3713"/>
                </a:cubicBezTo>
                <a:lnTo>
                  <a:pt x="310" y="3713"/>
                </a:lnTo>
                <a:cubicBezTo>
                  <a:pt x="139" y="3713"/>
                  <a:pt x="0" y="3574"/>
                  <a:pt x="0" y="3403"/>
                </a:cubicBezTo>
                <a:lnTo>
                  <a:pt x="0" y="310"/>
                </a:lnTo>
                <a:cubicBezTo>
                  <a:pt x="0" y="140"/>
                  <a:pt x="139" y="0"/>
                  <a:pt x="310" y="0"/>
                </a:cubicBezTo>
                <a:lnTo>
                  <a:pt x="4489" y="0"/>
                </a:lnTo>
                <a:cubicBezTo>
                  <a:pt x="4660" y="0"/>
                  <a:pt x="4799" y="140"/>
                  <a:pt x="4799" y="310"/>
                </a:cubicBezTo>
                <a:lnTo>
                  <a:pt x="4799" y="310"/>
                </a:lnTo>
                <a:close/>
                <a:moveTo>
                  <a:pt x="3663" y="2337"/>
                </a:moveTo>
                <a:lnTo>
                  <a:pt x="3663" y="2337"/>
                </a:lnTo>
                <a:lnTo>
                  <a:pt x="2173" y="2337"/>
                </a:lnTo>
                <a:cubicBezTo>
                  <a:pt x="2177" y="2350"/>
                  <a:pt x="2180" y="2364"/>
                  <a:pt x="2180" y="2379"/>
                </a:cubicBezTo>
                <a:cubicBezTo>
                  <a:pt x="2180" y="2393"/>
                  <a:pt x="2177" y="2407"/>
                  <a:pt x="2173" y="2420"/>
                </a:cubicBezTo>
                <a:lnTo>
                  <a:pt x="3663" y="2420"/>
                </a:lnTo>
                <a:cubicBezTo>
                  <a:pt x="3686" y="2420"/>
                  <a:pt x="3704" y="2401"/>
                  <a:pt x="3704" y="2379"/>
                </a:cubicBezTo>
                <a:cubicBezTo>
                  <a:pt x="3704" y="2356"/>
                  <a:pt x="3686" y="2337"/>
                  <a:pt x="3663" y="2337"/>
                </a:cubicBezTo>
                <a:lnTo>
                  <a:pt x="3663" y="2337"/>
                </a:lnTo>
                <a:close/>
                <a:moveTo>
                  <a:pt x="1716" y="2337"/>
                </a:moveTo>
                <a:lnTo>
                  <a:pt x="1716" y="2337"/>
                </a:lnTo>
                <a:cubicBezTo>
                  <a:pt x="1693" y="2337"/>
                  <a:pt x="1674" y="2356"/>
                  <a:pt x="1674" y="2379"/>
                </a:cubicBezTo>
                <a:cubicBezTo>
                  <a:pt x="1674" y="2401"/>
                  <a:pt x="1693" y="2420"/>
                  <a:pt x="1716" y="2420"/>
                </a:cubicBezTo>
                <a:lnTo>
                  <a:pt x="1890" y="2420"/>
                </a:lnTo>
                <a:cubicBezTo>
                  <a:pt x="1886" y="2407"/>
                  <a:pt x="1883" y="2393"/>
                  <a:pt x="1883" y="2379"/>
                </a:cubicBezTo>
                <a:cubicBezTo>
                  <a:pt x="1883" y="2364"/>
                  <a:pt x="1886" y="2350"/>
                  <a:pt x="1890" y="2337"/>
                </a:cubicBezTo>
                <a:lnTo>
                  <a:pt x="1716" y="2337"/>
                </a:lnTo>
                <a:lnTo>
                  <a:pt x="1716" y="2337"/>
                </a:lnTo>
                <a:close/>
                <a:moveTo>
                  <a:pt x="2127" y="2357"/>
                </a:moveTo>
                <a:lnTo>
                  <a:pt x="2127" y="2357"/>
                </a:lnTo>
                <a:cubicBezTo>
                  <a:pt x="2127" y="2357"/>
                  <a:pt x="2127" y="2357"/>
                  <a:pt x="2127" y="2356"/>
                </a:cubicBezTo>
                <a:cubicBezTo>
                  <a:pt x="2117" y="2313"/>
                  <a:pt x="2078" y="2280"/>
                  <a:pt x="2032" y="2280"/>
                </a:cubicBezTo>
                <a:cubicBezTo>
                  <a:pt x="1985" y="2280"/>
                  <a:pt x="1946" y="2313"/>
                  <a:pt x="1936" y="2356"/>
                </a:cubicBezTo>
                <a:cubicBezTo>
                  <a:pt x="1936" y="2357"/>
                  <a:pt x="1936" y="2357"/>
                  <a:pt x="1936" y="2357"/>
                </a:cubicBezTo>
                <a:cubicBezTo>
                  <a:pt x="1934" y="2364"/>
                  <a:pt x="1933" y="2371"/>
                  <a:pt x="1933" y="2379"/>
                </a:cubicBezTo>
                <a:lnTo>
                  <a:pt x="1933" y="2379"/>
                </a:lnTo>
                <a:cubicBezTo>
                  <a:pt x="1933" y="2386"/>
                  <a:pt x="1934" y="2393"/>
                  <a:pt x="1936" y="2400"/>
                </a:cubicBezTo>
                <a:cubicBezTo>
                  <a:pt x="1936" y="2400"/>
                  <a:pt x="1936" y="2401"/>
                  <a:pt x="1936" y="2401"/>
                </a:cubicBezTo>
                <a:cubicBezTo>
                  <a:pt x="1938" y="2407"/>
                  <a:pt x="1940" y="2414"/>
                  <a:pt x="1943" y="2420"/>
                </a:cubicBezTo>
                <a:lnTo>
                  <a:pt x="1943" y="2420"/>
                </a:lnTo>
                <a:cubicBezTo>
                  <a:pt x="1958" y="2453"/>
                  <a:pt x="1992" y="2477"/>
                  <a:pt x="2032" y="2477"/>
                </a:cubicBezTo>
                <a:cubicBezTo>
                  <a:pt x="2071" y="2477"/>
                  <a:pt x="2105" y="2453"/>
                  <a:pt x="2120" y="2420"/>
                </a:cubicBezTo>
                <a:lnTo>
                  <a:pt x="2120" y="2420"/>
                </a:lnTo>
                <a:cubicBezTo>
                  <a:pt x="2123" y="2414"/>
                  <a:pt x="2126" y="2407"/>
                  <a:pt x="2127" y="2401"/>
                </a:cubicBezTo>
                <a:cubicBezTo>
                  <a:pt x="2127" y="2401"/>
                  <a:pt x="2127" y="2400"/>
                  <a:pt x="2127" y="2400"/>
                </a:cubicBezTo>
                <a:cubicBezTo>
                  <a:pt x="2129" y="2393"/>
                  <a:pt x="2130" y="2386"/>
                  <a:pt x="2130" y="2379"/>
                </a:cubicBezTo>
                <a:lnTo>
                  <a:pt x="2130" y="2379"/>
                </a:lnTo>
                <a:cubicBezTo>
                  <a:pt x="2130" y="2371"/>
                  <a:pt x="2129" y="2364"/>
                  <a:pt x="2127" y="2357"/>
                </a:cubicBezTo>
                <a:lnTo>
                  <a:pt x="2127" y="2357"/>
                </a:lnTo>
                <a:close/>
                <a:moveTo>
                  <a:pt x="2511" y="2151"/>
                </a:moveTo>
                <a:lnTo>
                  <a:pt x="2511" y="2151"/>
                </a:lnTo>
                <a:cubicBezTo>
                  <a:pt x="2513" y="2151"/>
                  <a:pt x="2516" y="2152"/>
                  <a:pt x="2518" y="2152"/>
                </a:cubicBezTo>
                <a:cubicBezTo>
                  <a:pt x="2522" y="2152"/>
                  <a:pt x="2526" y="2150"/>
                  <a:pt x="2529" y="2147"/>
                </a:cubicBezTo>
                <a:lnTo>
                  <a:pt x="2962" y="1724"/>
                </a:lnTo>
                <a:cubicBezTo>
                  <a:pt x="2965" y="1721"/>
                  <a:pt x="2967" y="1717"/>
                  <a:pt x="2967" y="1712"/>
                </a:cubicBezTo>
                <a:cubicBezTo>
                  <a:pt x="2967" y="1708"/>
                  <a:pt x="2965" y="1703"/>
                  <a:pt x="2962" y="1700"/>
                </a:cubicBezTo>
                <a:lnTo>
                  <a:pt x="2529" y="1274"/>
                </a:lnTo>
                <a:cubicBezTo>
                  <a:pt x="2525" y="1269"/>
                  <a:pt x="2517" y="1268"/>
                  <a:pt x="2511" y="1271"/>
                </a:cubicBezTo>
                <a:cubicBezTo>
                  <a:pt x="2505" y="1273"/>
                  <a:pt x="2501" y="1279"/>
                  <a:pt x="2501" y="1286"/>
                </a:cubicBezTo>
                <a:lnTo>
                  <a:pt x="2501" y="2135"/>
                </a:lnTo>
                <a:cubicBezTo>
                  <a:pt x="2501" y="2142"/>
                  <a:pt x="2505" y="2148"/>
                  <a:pt x="2511" y="2151"/>
                </a:cubicBezTo>
                <a:lnTo>
                  <a:pt x="2511" y="2151"/>
                </a:lnTo>
                <a:close/>
                <a:moveTo>
                  <a:pt x="3912" y="873"/>
                </a:moveTo>
                <a:lnTo>
                  <a:pt x="3912" y="873"/>
                </a:lnTo>
                <a:cubicBezTo>
                  <a:pt x="3912" y="826"/>
                  <a:pt x="3874" y="788"/>
                  <a:pt x="3827" y="788"/>
                </a:cubicBezTo>
                <a:lnTo>
                  <a:pt x="1565" y="788"/>
                </a:lnTo>
                <a:cubicBezTo>
                  <a:pt x="1518" y="788"/>
                  <a:pt x="1480" y="826"/>
                  <a:pt x="1480" y="873"/>
                </a:cubicBezTo>
                <a:lnTo>
                  <a:pt x="1480" y="927"/>
                </a:lnTo>
                <a:lnTo>
                  <a:pt x="1878" y="927"/>
                </a:lnTo>
                <a:cubicBezTo>
                  <a:pt x="1899" y="927"/>
                  <a:pt x="1920" y="947"/>
                  <a:pt x="1920" y="969"/>
                </a:cubicBezTo>
                <a:lnTo>
                  <a:pt x="1920" y="1260"/>
                </a:lnTo>
                <a:cubicBezTo>
                  <a:pt x="1920" y="1311"/>
                  <a:pt x="1894" y="1357"/>
                  <a:pt x="1855" y="1384"/>
                </a:cubicBezTo>
                <a:cubicBezTo>
                  <a:pt x="1869" y="1431"/>
                  <a:pt x="1878" y="1480"/>
                  <a:pt x="1878" y="1529"/>
                </a:cubicBezTo>
                <a:cubicBezTo>
                  <a:pt x="1878" y="1771"/>
                  <a:pt x="1707" y="1973"/>
                  <a:pt x="1480" y="2022"/>
                </a:cubicBezTo>
                <a:lnTo>
                  <a:pt x="1480" y="2551"/>
                </a:lnTo>
                <a:cubicBezTo>
                  <a:pt x="1480" y="2598"/>
                  <a:pt x="1518" y="2636"/>
                  <a:pt x="1565" y="2636"/>
                </a:cubicBezTo>
                <a:lnTo>
                  <a:pt x="3827" y="2636"/>
                </a:lnTo>
                <a:cubicBezTo>
                  <a:pt x="3874" y="2636"/>
                  <a:pt x="3912" y="2598"/>
                  <a:pt x="3912" y="2551"/>
                </a:cubicBezTo>
                <a:lnTo>
                  <a:pt x="3912" y="873"/>
                </a:lnTo>
                <a:lnTo>
                  <a:pt x="3912" y="873"/>
                </a:lnTo>
                <a:close/>
                <a:moveTo>
                  <a:pt x="1374" y="1956"/>
                </a:moveTo>
                <a:lnTo>
                  <a:pt x="1374" y="1956"/>
                </a:lnTo>
                <a:cubicBezTo>
                  <a:pt x="1609" y="1956"/>
                  <a:pt x="1801" y="1765"/>
                  <a:pt x="1801" y="1529"/>
                </a:cubicBezTo>
                <a:cubicBezTo>
                  <a:pt x="1801" y="1489"/>
                  <a:pt x="1794" y="1449"/>
                  <a:pt x="1783" y="1411"/>
                </a:cubicBezTo>
                <a:cubicBezTo>
                  <a:pt x="1778" y="1411"/>
                  <a:pt x="1773" y="1412"/>
                  <a:pt x="1768" y="1412"/>
                </a:cubicBezTo>
                <a:lnTo>
                  <a:pt x="1069" y="1412"/>
                </a:lnTo>
                <a:lnTo>
                  <a:pt x="1069" y="1501"/>
                </a:lnTo>
                <a:cubicBezTo>
                  <a:pt x="1069" y="1569"/>
                  <a:pt x="1025" y="1625"/>
                  <a:pt x="964" y="1645"/>
                </a:cubicBezTo>
                <a:cubicBezTo>
                  <a:pt x="1016" y="1827"/>
                  <a:pt x="1182" y="1956"/>
                  <a:pt x="1374" y="1956"/>
                </a:cubicBezTo>
                <a:lnTo>
                  <a:pt x="1374" y="1956"/>
                </a:lnTo>
                <a:close/>
                <a:moveTo>
                  <a:pt x="878" y="1577"/>
                </a:moveTo>
                <a:lnTo>
                  <a:pt x="878" y="1577"/>
                </a:lnTo>
                <a:lnTo>
                  <a:pt x="917" y="1577"/>
                </a:lnTo>
                <a:cubicBezTo>
                  <a:pt x="958" y="1577"/>
                  <a:pt x="992" y="1543"/>
                  <a:pt x="992" y="1501"/>
                </a:cubicBezTo>
                <a:lnTo>
                  <a:pt x="992" y="1374"/>
                </a:lnTo>
                <a:cubicBezTo>
                  <a:pt x="992" y="1353"/>
                  <a:pt x="1009" y="1335"/>
                  <a:pt x="1030" y="1335"/>
                </a:cubicBezTo>
                <a:lnTo>
                  <a:pt x="1768" y="1335"/>
                </a:lnTo>
                <a:cubicBezTo>
                  <a:pt x="1809" y="1335"/>
                  <a:pt x="1843" y="1302"/>
                  <a:pt x="1843" y="1260"/>
                </a:cubicBezTo>
                <a:lnTo>
                  <a:pt x="1843" y="1004"/>
                </a:lnTo>
                <a:lnTo>
                  <a:pt x="1007" y="1004"/>
                </a:lnTo>
                <a:cubicBezTo>
                  <a:pt x="965" y="1004"/>
                  <a:pt x="932" y="1038"/>
                  <a:pt x="932" y="1079"/>
                </a:cubicBezTo>
                <a:cubicBezTo>
                  <a:pt x="932" y="1100"/>
                  <a:pt x="914" y="1118"/>
                  <a:pt x="893" y="1118"/>
                </a:cubicBezTo>
                <a:lnTo>
                  <a:pt x="878" y="1118"/>
                </a:lnTo>
                <a:cubicBezTo>
                  <a:pt x="836" y="1118"/>
                  <a:pt x="802" y="1152"/>
                  <a:pt x="802" y="1194"/>
                </a:cubicBezTo>
                <a:lnTo>
                  <a:pt x="802" y="1501"/>
                </a:lnTo>
                <a:cubicBezTo>
                  <a:pt x="802" y="1543"/>
                  <a:pt x="836" y="1577"/>
                  <a:pt x="878" y="1577"/>
                </a:cubicBezTo>
                <a:lnTo>
                  <a:pt x="878" y="1577"/>
                </a:lnTo>
                <a:close/>
                <a:moveTo>
                  <a:pt x="4004" y="873"/>
                </a:moveTo>
                <a:lnTo>
                  <a:pt x="4004" y="873"/>
                </a:lnTo>
                <a:lnTo>
                  <a:pt x="4004" y="2551"/>
                </a:lnTo>
                <a:cubicBezTo>
                  <a:pt x="4004" y="2648"/>
                  <a:pt x="3925" y="2728"/>
                  <a:pt x="3827" y="2728"/>
                </a:cubicBezTo>
                <a:lnTo>
                  <a:pt x="1565" y="2728"/>
                </a:lnTo>
                <a:cubicBezTo>
                  <a:pt x="1467" y="2728"/>
                  <a:pt x="1388" y="2648"/>
                  <a:pt x="1388" y="2551"/>
                </a:cubicBezTo>
                <a:lnTo>
                  <a:pt x="1388" y="2033"/>
                </a:lnTo>
                <a:cubicBezTo>
                  <a:pt x="1383" y="2033"/>
                  <a:pt x="1379" y="2033"/>
                  <a:pt x="1374" y="2033"/>
                </a:cubicBezTo>
                <a:cubicBezTo>
                  <a:pt x="1143" y="2033"/>
                  <a:pt x="942" y="1875"/>
                  <a:pt x="886" y="1654"/>
                </a:cubicBezTo>
                <a:lnTo>
                  <a:pt x="878" y="1654"/>
                </a:lnTo>
                <a:cubicBezTo>
                  <a:pt x="794" y="1654"/>
                  <a:pt x="726" y="1585"/>
                  <a:pt x="726" y="1501"/>
                </a:cubicBezTo>
                <a:lnTo>
                  <a:pt x="726" y="1194"/>
                </a:lnTo>
                <a:cubicBezTo>
                  <a:pt x="726" y="1116"/>
                  <a:pt x="784" y="1052"/>
                  <a:pt x="859" y="1043"/>
                </a:cubicBezTo>
                <a:cubicBezTo>
                  <a:pt x="876" y="976"/>
                  <a:pt x="936" y="927"/>
                  <a:pt x="1007" y="927"/>
                </a:cubicBezTo>
                <a:lnTo>
                  <a:pt x="1388" y="927"/>
                </a:lnTo>
                <a:lnTo>
                  <a:pt x="1388" y="873"/>
                </a:lnTo>
                <a:cubicBezTo>
                  <a:pt x="1388" y="775"/>
                  <a:pt x="1467" y="696"/>
                  <a:pt x="1565" y="696"/>
                </a:cubicBezTo>
                <a:lnTo>
                  <a:pt x="3827" y="696"/>
                </a:lnTo>
                <a:cubicBezTo>
                  <a:pt x="3925" y="696"/>
                  <a:pt x="4004" y="775"/>
                  <a:pt x="4004" y="873"/>
                </a:cubicBezTo>
                <a:lnTo>
                  <a:pt x="4004" y="873"/>
                </a:lnTo>
                <a:close/>
                <a:moveTo>
                  <a:pt x="1576" y="1501"/>
                </a:moveTo>
                <a:lnTo>
                  <a:pt x="1576" y="1501"/>
                </a:lnTo>
                <a:cubicBezTo>
                  <a:pt x="1546" y="1501"/>
                  <a:pt x="1521" y="1525"/>
                  <a:pt x="1521" y="1555"/>
                </a:cubicBezTo>
                <a:cubicBezTo>
                  <a:pt x="1521" y="1586"/>
                  <a:pt x="1546" y="1610"/>
                  <a:pt x="1576" y="1610"/>
                </a:cubicBezTo>
                <a:cubicBezTo>
                  <a:pt x="1606" y="1610"/>
                  <a:pt x="1630" y="1586"/>
                  <a:pt x="1630" y="1555"/>
                </a:cubicBezTo>
                <a:cubicBezTo>
                  <a:pt x="1630" y="1525"/>
                  <a:pt x="1606" y="1501"/>
                  <a:pt x="1576" y="1501"/>
                </a:cubicBezTo>
                <a:lnTo>
                  <a:pt x="1576" y="1501"/>
                </a:lnTo>
                <a:close/>
                <a:moveTo>
                  <a:pt x="1376" y="1555"/>
                </a:moveTo>
                <a:lnTo>
                  <a:pt x="1376" y="1555"/>
                </a:lnTo>
                <a:cubicBezTo>
                  <a:pt x="1376" y="1586"/>
                  <a:pt x="1352" y="1610"/>
                  <a:pt x="1322" y="1610"/>
                </a:cubicBezTo>
                <a:cubicBezTo>
                  <a:pt x="1292" y="1610"/>
                  <a:pt x="1267" y="1586"/>
                  <a:pt x="1267" y="1555"/>
                </a:cubicBezTo>
                <a:cubicBezTo>
                  <a:pt x="1267" y="1525"/>
                  <a:pt x="1292" y="1501"/>
                  <a:pt x="1322" y="1501"/>
                </a:cubicBezTo>
                <a:cubicBezTo>
                  <a:pt x="1352" y="1501"/>
                  <a:pt x="1376" y="1525"/>
                  <a:pt x="1376" y="155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defRPr/>
            </a:pPr>
            <a:endParaRPr lang="en-US" sz="1350">
              <a:solidFill>
                <a:srgbClr val="000000"/>
              </a:solidFill>
              <a:latin typeface="Calibri Light"/>
            </a:endParaRPr>
          </a:p>
        </p:txBody>
      </p:sp>
      <p:sp>
        <p:nvSpPr>
          <p:cNvPr id="24" name="Freeform 17">
            <a:extLst>
              <a:ext uri="{FF2B5EF4-FFF2-40B4-BE49-F238E27FC236}">
                <a16:creationId xmlns:a16="http://schemas.microsoft.com/office/drawing/2014/main" id="{18D49B6B-6267-46B6-879D-45888BA2DB4C}"/>
              </a:ext>
            </a:extLst>
          </p:cNvPr>
          <p:cNvSpPr>
            <a:spLocks noChangeAspect="1" noEditPoints="1"/>
          </p:cNvSpPr>
          <p:nvPr/>
        </p:nvSpPr>
        <p:spPr bwMode="auto">
          <a:xfrm>
            <a:off x="7497266" y="1743139"/>
            <a:ext cx="614363" cy="614363"/>
          </a:xfrm>
          <a:custGeom>
            <a:avLst/>
            <a:gdLst>
              <a:gd name="T0" fmla="*/ 3154 w 4799"/>
              <a:gd name="T1" fmla="*/ 2491 h 4799"/>
              <a:gd name="T2" fmla="*/ 3154 w 4799"/>
              <a:gd name="T3" fmla="*/ 2629 h 4799"/>
              <a:gd name="T4" fmla="*/ 3154 w 4799"/>
              <a:gd name="T5" fmla="*/ 2491 h 4799"/>
              <a:gd name="T6" fmla="*/ 3154 w 4799"/>
              <a:gd name="T7" fmla="*/ 2643 h 4799"/>
              <a:gd name="T8" fmla="*/ 3238 w 4799"/>
              <a:gd name="T9" fmla="*/ 2560 h 4799"/>
              <a:gd name="T10" fmla="*/ 3070 w 4799"/>
              <a:gd name="T11" fmla="*/ 2560 h 4799"/>
              <a:gd name="T12" fmla="*/ 3154 w 4799"/>
              <a:gd name="T13" fmla="*/ 2643 h 4799"/>
              <a:gd name="T14" fmla="*/ 3137 w 4799"/>
              <a:gd name="T15" fmla="*/ 2524 h 4799"/>
              <a:gd name="T16" fmla="*/ 3177 w 4799"/>
              <a:gd name="T17" fmla="*/ 2538 h 4799"/>
              <a:gd name="T18" fmla="*/ 3137 w 4799"/>
              <a:gd name="T19" fmla="*/ 2554 h 4799"/>
              <a:gd name="T20" fmla="*/ 3137 w 4799"/>
              <a:gd name="T21" fmla="*/ 2524 h 4799"/>
              <a:gd name="T22" fmla="*/ 3137 w 4799"/>
              <a:gd name="T23" fmla="*/ 2566 h 4799"/>
              <a:gd name="T24" fmla="*/ 3179 w 4799"/>
              <a:gd name="T25" fmla="*/ 2608 h 4799"/>
              <a:gd name="T26" fmla="*/ 3168 w 4799"/>
              <a:gd name="T27" fmla="*/ 2566 h 4799"/>
              <a:gd name="T28" fmla="*/ 3159 w 4799"/>
              <a:gd name="T29" fmla="*/ 2512 h 4799"/>
              <a:gd name="T30" fmla="*/ 3122 w 4799"/>
              <a:gd name="T31" fmla="*/ 2608 h 4799"/>
              <a:gd name="T32" fmla="*/ 3137 w 4799"/>
              <a:gd name="T33" fmla="*/ 2566 h 4799"/>
              <a:gd name="T34" fmla="*/ 1811 w 4799"/>
              <a:gd name="T35" fmla="*/ 2005 h 4799"/>
              <a:gd name="T36" fmla="*/ 2132 w 4799"/>
              <a:gd name="T37" fmla="*/ 920 h 4799"/>
              <a:gd name="T38" fmla="*/ 2243 w 4799"/>
              <a:gd name="T39" fmla="*/ 1219 h 4799"/>
              <a:gd name="T40" fmla="*/ 2336 w 4799"/>
              <a:gd name="T41" fmla="*/ 2194 h 4799"/>
              <a:gd name="T42" fmla="*/ 2365 w 4799"/>
              <a:gd name="T43" fmla="*/ 2231 h 4799"/>
              <a:gd name="T44" fmla="*/ 2146 w 4799"/>
              <a:gd name="T45" fmla="*/ 2413 h 4799"/>
              <a:gd name="T46" fmla="*/ 2073 w 4799"/>
              <a:gd name="T47" fmla="*/ 2322 h 4799"/>
              <a:gd name="T48" fmla="*/ 1811 w 4799"/>
              <a:gd name="T49" fmla="*/ 2005 h 4799"/>
              <a:gd name="T50" fmla="*/ 2846 w 4799"/>
              <a:gd name="T51" fmla="*/ 1913 h 4799"/>
              <a:gd name="T52" fmla="*/ 1623 w 4799"/>
              <a:gd name="T53" fmla="*/ 2557 h 4799"/>
              <a:gd name="T54" fmla="*/ 2567 w 4799"/>
              <a:gd name="T55" fmla="*/ 2020 h 4799"/>
              <a:gd name="T56" fmla="*/ 2300 w 4799"/>
              <a:gd name="T57" fmla="*/ 1699 h 4799"/>
              <a:gd name="T58" fmla="*/ 2313 w 4799"/>
              <a:gd name="T59" fmla="*/ 1490 h 4799"/>
              <a:gd name="T60" fmla="*/ 2539 w 4799"/>
              <a:gd name="T61" fmla="*/ 1542 h 4799"/>
              <a:gd name="T62" fmla="*/ 2846 w 4799"/>
              <a:gd name="T63" fmla="*/ 1913 h 4799"/>
              <a:gd name="T64" fmla="*/ 2400 w 4799"/>
              <a:gd name="T65" fmla="*/ 4663 h 4799"/>
              <a:gd name="T66" fmla="*/ 498 w 4799"/>
              <a:gd name="T67" fmla="*/ 3624 h 4799"/>
              <a:gd name="T68" fmla="*/ 2400 w 4799"/>
              <a:gd name="T69" fmla="*/ 4663 h 4799"/>
              <a:gd name="T70" fmla="*/ 135 w 4799"/>
              <a:gd name="T71" fmla="*/ 581 h 4799"/>
              <a:gd name="T72" fmla="*/ 582 w 4799"/>
              <a:gd name="T73" fmla="*/ 134 h 4799"/>
              <a:gd name="T74" fmla="*/ 4664 w 4799"/>
              <a:gd name="T75" fmla="*/ 2399 h 4799"/>
              <a:gd name="T76" fmla="*/ 417 w 4799"/>
              <a:gd name="T77" fmla="*/ 3488 h 4799"/>
              <a:gd name="T78" fmla="*/ 135 w 4799"/>
              <a:gd name="T79" fmla="*/ 581 h 4799"/>
              <a:gd name="T80" fmla="*/ 2421 w 4799"/>
              <a:gd name="T81" fmla="*/ 0 h 4799"/>
              <a:gd name="T82" fmla="*/ 2420 w 4799"/>
              <a:gd name="T83" fmla="*/ 0 h 4799"/>
              <a:gd name="T84" fmla="*/ 0 w 4799"/>
              <a:gd name="T85" fmla="*/ 581 h 4799"/>
              <a:gd name="T86" fmla="*/ 2400 w 4799"/>
              <a:gd name="T87" fmla="*/ 4799 h 4799"/>
              <a:gd name="T88" fmla="*/ 2421 w 4799"/>
              <a:gd name="T89"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99" h="4799">
                <a:moveTo>
                  <a:pt x="3154" y="2491"/>
                </a:moveTo>
                <a:lnTo>
                  <a:pt x="3154" y="2491"/>
                </a:lnTo>
                <a:cubicBezTo>
                  <a:pt x="3192" y="2491"/>
                  <a:pt x="3222" y="2520"/>
                  <a:pt x="3222" y="2560"/>
                </a:cubicBezTo>
                <a:cubicBezTo>
                  <a:pt x="3222" y="2600"/>
                  <a:pt x="3192" y="2629"/>
                  <a:pt x="3154" y="2629"/>
                </a:cubicBezTo>
                <a:cubicBezTo>
                  <a:pt x="3116" y="2629"/>
                  <a:pt x="3087" y="2600"/>
                  <a:pt x="3087" y="2560"/>
                </a:cubicBezTo>
                <a:cubicBezTo>
                  <a:pt x="3087" y="2520"/>
                  <a:pt x="3116" y="2491"/>
                  <a:pt x="3154" y="2491"/>
                </a:cubicBezTo>
                <a:lnTo>
                  <a:pt x="3154" y="2491"/>
                </a:lnTo>
                <a:close/>
                <a:moveTo>
                  <a:pt x="3154" y="2643"/>
                </a:moveTo>
                <a:lnTo>
                  <a:pt x="3154" y="2643"/>
                </a:lnTo>
                <a:cubicBezTo>
                  <a:pt x="3200" y="2643"/>
                  <a:pt x="3238" y="2608"/>
                  <a:pt x="3238" y="2560"/>
                </a:cubicBezTo>
                <a:cubicBezTo>
                  <a:pt x="3238" y="2512"/>
                  <a:pt x="3200" y="2477"/>
                  <a:pt x="3154" y="2477"/>
                </a:cubicBezTo>
                <a:cubicBezTo>
                  <a:pt x="3109" y="2477"/>
                  <a:pt x="3070" y="2512"/>
                  <a:pt x="3070" y="2560"/>
                </a:cubicBezTo>
                <a:cubicBezTo>
                  <a:pt x="3070" y="2608"/>
                  <a:pt x="3109" y="2643"/>
                  <a:pt x="3154" y="2643"/>
                </a:cubicBezTo>
                <a:lnTo>
                  <a:pt x="3154" y="2643"/>
                </a:lnTo>
                <a:close/>
                <a:moveTo>
                  <a:pt x="3137" y="2524"/>
                </a:moveTo>
                <a:lnTo>
                  <a:pt x="3137" y="2524"/>
                </a:lnTo>
                <a:lnTo>
                  <a:pt x="3156" y="2524"/>
                </a:lnTo>
                <a:cubicBezTo>
                  <a:pt x="3167" y="2524"/>
                  <a:pt x="3177" y="2526"/>
                  <a:pt x="3177" y="2538"/>
                </a:cubicBezTo>
                <a:cubicBezTo>
                  <a:pt x="3177" y="2553"/>
                  <a:pt x="3166" y="2554"/>
                  <a:pt x="3154" y="2554"/>
                </a:cubicBezTo>
                <a:lnTo>
                  <a:pt x="3137" y="2554"/>
                </a:lnTo>
                <a:lnTo>
                  <a:pt x="3137" y="2524"/>
                </a:lnTo>
                <a:lnTo>
                  <a:pt x="3137" y="2524"/>
                </a:lnTo>
                <a:close/>
                <a:moveTo>
                  <a:pt x="3137" y="2566"/>
                </a:moveTo>
                <a:lnTo>
                  <a:pt x="3137" y="2566"/>
                </a:lnTo>
                <a:lnTo>
                  <a:pt x="3153" y="2566"/>
                </a:lnTo>
                <a:lnTo>
                  <a:pt x="3179" y="2608"/>
                </a:lnTo>
                <a:lnTo>
                  <a:pt x="3195" y="2608"/>
                </a:lnTo>
                <a:lnTo>
                  <a:pt x="3168" y="2566"/>
                </a:lnTo>
                <a:cubicBezTo>
                  <a:pt x="3182" y="2564"/>
                  <a:pt x="3193" y="2557"/>
                  <a:pt x="3193" y="2539"/>
                </a:cubicBezTo>
                <a:cubicBezTo>
                  <a:pt x="3193" y="2520"/>
                  <a:pt x="3181" y="2512"/>
                  <a:pt x="3159" y="2512"/>
                </a:cubicBezTo>
                <a:lnTo>
                  <a:pt x="3122" y="2512"/>
                </a:lnTo>
                <a:lnTo>
                  <a:pt x="3122" y="2608"/>
                </a:lnTo>
                <a:lnTo>
                  <a:pt x="3137" y="2608"/>
                </a:lnTo>
                <a:lnTo>
                  <a:pt x="3137" y="2566"/>
                </a:lnTo>
                <a:lnTo>
                  <a:pt x="3137" y="2566"/>
                </a:lnTo>
                <a:close/>
                <a:moveTo>
                  <a:pt x="1811" y="2005"/>
                </a:moveTo>
                <a:lnTo>
                  <a:pt x="1811" y="2005"/>
                </a:lnTo>
                <a:cubicBezTo>
                  <a:pt x="1371" y="1472"/>
                  <a:pt x="1773" y="1010"/>
                  <a:pt x="2132" y="920"/>
                </a:cubicBezTo>
                <a:cubicBezTo>
                  <a:pt x="2547" y="817"/>
                  <a:pt x="2922" y="1032"/>
                  <a:pt x="3033" y="1362"/>
                </a:cubicBezTo>
                <a:cubicBezTo>
                  <a:pt x="2889" y="1127"/>
                  <a:pt x="2471" y="1076"/>
                  <a:pt x="2243" y="1219"/>
                </a:cubicBezTo>
                <a:cubicBezTo>
                  <a:pt x="1984" y="1382"/>
                  <a:pt x="1899" y="1667"/>
                  <a:pt x="2090" y="1899"/>
                </a:cubicBezTo>
                <a:cubicBezTo>
                  <a:pt x="2090" y="1899"/>
                  <a:pt x="2225" y="2061"/>
                  <a:pt x="2336" y="2194"/>
                </a:cubicBezTo>
                <a:lnTo>
                  <a:pt x="2335" y="2195"/>
                </a:lnTo>
                <a:cubicBezTo>
                  <a:pt x="2353" y="2217"/>
                  <a:pt x="2365" y="2231"/>
                  <a:pt x="2365" y="2231"/>
                </a:cubicBezTo>
                <a:cubicBezTo>
                  <a:pt x="2414" y="2291"/>
                  <a:pt x="2397" y="2373"/>
                  <a:pt x="2337" y="2422"/>
                </a:cubicBezTo>
                <a:cubicBezTo>
                  <a:pt x="2277" y="2472"/>
                  <a:pt x="2196" y="2472"/>
                  <a:pt x="2146" y="2413"/>
                </a:cubicBezTo>
                <a:lnTo>
                  <a:pt x="2072" y="2323"/>
                </a:lnTo>
                <a:lnTo>
                  <a:pt x="2073" y="2322"/>
                </a:lnTo>
                <a:lnTo>
                  <a:pt x="1811" y="2005"/>
                </a:lnTo>
                <a:lnTo>
                  <a:pt x="1811" y="2005"/>
                </a:lnTo>
                <a:close/>
                <a:moveTo>
                  <a:pt x="2846" y="1913"/>
                </a:moveTo>
                <a:lnTo>
                  <a:pt x="2846" y="1913"/>
                </a:lnTo>
                <a:cubicBezTo>
                  <a:pt x="3285" y="2446"/>
                  <a:pt x="2884" y="2908"/>
                  <a:pt x="2524" y="2998"/>
                </a:cubicBezTo>
                <a:cubicBezTo>
                  <a:pt x="2110" y="3102"/>
                  <a:pt x="1735" y="2886"/>
                  <a:pt x="1623" y="2557"/>
                </a:cubicBezTo>
                <a:cubicBezTo>
                  <a:pt x="1768" y="2791"/>
                  <a:pt x="2186" y="2842"/>
                  <a:pt x="2414" y="2699"/>
                </a:cubicBezTo>
                <a:cubicBezTo>
                  <a:pt x="2673" y="2537"/>
                  <a:pt x="2758" y="2252"/>
                  <a:pt x="2567" y="2020"/>
                </a:cubicBezTo>
                <a:cubicBezTo>
                  <a:pt x="2567" y="2020"/>
                  <a:pt x="2414" y="1836"/>
                  <a:pt x="2300" y="1699"/>
                </a:cubicBezTo>
                <a:lnTo>
                  <a:pt x="2300" y="1699"/>
                </a:lnTo>
                <a:cubicBezTo>
                  <a:pt x="2291" y="1688"/>
                  <a:pt x="2285" y="1681"/>
                  <a:pt x="2285" y="1681"/>
                </a:cubicBezTo>
                <a:cubicBezTo>
                  <a:pt x="2236" y="1621"/>
                  <a:pt x="2253" y="1539"/>
                  <a:pt x="2313" y="1490"/>
                </a:cubicBezTo>
                <a:cubicBezTo>
                  <a:pt x="2373" y="1440"/>
                  <a:pt x="2454" y="1440"/>
                  <a:pt x="2504" y="1499"/>
                </a:cubicBezTo>
                <a:lnTo>
                  <a:pt x="2539" y="1542"/>
                </a:lnTo>
                <a:lnTo>
                  <a:pt x="2539" y="1543"/>
                </a:lnTo>
                <a:lnTo>
                  <a:pt x="2846" y="1913"/>
                </a:lnTo>
                <a:lnTo>
                  <a:pt x="2846" y="1913"/>
                </a:lnTo>
                <a:close/>
                <a:moveTo>
                  <a:pt x="2400" y="4663"/>
                </a:moveTo>
                <a:lnTo>
                  <a:pt x="2400" y="4663"/>
                </a:lnTo>
                <a:cubicBezTo>
                  <a:pt x="1604" y="4663"/>
                  <a:pt x="902" y="4248"/>
                  <a:pt x="498" y="3624"/>
                </a:cubicBezTo>
                <a:lnTo>
                  <a:pt x="4302" y="3624"/>
                </a:lnTo>
                <a:cubicBezTo>
                  <a:pt x="3899" y="4248"/>
                  <a:pt x="3197" y="4663"/>
                  <a:pt x="2400" y="4663"/>
                </a:cubicBezTo>
                <a:lnTo>
                  <a:pt x="2400" y="4663"/>
                </a:lnTo>
                <a:close/>
                <a:moveTo>
                  <a:pt x="135" y="581"/>
                </a:moveTo>
                <a:lnTo>
                  <a:pt x="135" y="581"/>
                </a:lnTo>
                <a:cubicBezTo>
                  <a:pt x="135" y="334"/>
                  <a:pt x="335" y="134"/>
                  <a:pt x="582" y="134"/>
                </a:cubicBezTo>
                <a:lnTo>
                  <a:pt x="2420" y="135"/>
                </a:lnTo>
                <a:cubicBezTo>
                  <a:pt x="3657" y="146"/>
                  <a:pt x="4664" y="1161"/>
                  <a:pt x="4664" y="2399"/>
                </a:cubicBezTo>
                <a:cubicBezTo>
                  <a:pt x="4664" y="2794"/>
                  <a:pt x="4562" y="3165"/>
                  <a:pt x="4384" y="3488"/>
                </a:cubicBezTo>
                <a:lnTo>
                  <a:pt x="417" y="3488"/>
                </a:lnTo>
                <a:cubicBezTo>
                  <a:pt x="239" y="3168"/>
                  <a:pt x="138" y="2800"/>
                  <a:pt x="136" y="2409"/>
                </a:cubicBezTo>
                <a:lnTo>
                  <a:pt x="135" y="581"/>
                </a:lnTo>
                <a:lnTo>
                  <a:pt x="135" y="581"/>
                </a:lnTo>
                <a:close/>
                <a:moveTo>
                  <a:pt x="2421" y="0"/>
                </a:moveTo>
                <a:lnTo>
                  <a:pt x="2421" y="0"/>
                </a:lnTo>
                <a:cubicBezTo>
                  <a:pt x="2421" y="0"/>
                  <a:pt x="2420" y="0"/>
                  <a:pt x="2420" y="0"/>
                </a:cubicBezTo>
                <a:lnTo>
                  <a:pt x="582" y="0"/>
                </a:lnTo>
                <a:cubicBezTo>
                  <a:pt x="261" y="0"/>
                  <a:pt x="0" y="260"/>
                  <a:pt x="0" y="581"/>
                </a:cubicBezTo>
                <a:lnTo>
                  <a:pt x="0" y="2410"/>
                </a:lnTo>
                <a:cubicBezTo>
                  <a:pt x="6" y="3727"/>
                  <a:pt x="1083" y="4799"/>
                  <a:pt x="2400" y="4799"/>
                </a:cubicBezTo>
                <a:cubicBezTo>
                  <a:pt x="3723" y="4799"/>
                  <a:pt x="4799" y="3722"/>
                  <a:pt x="4799" y="2399"/>
                </a:cubicBezTo>
                <a:cubicBezTo>
                  <a:pt x="4799" y="1087"/>
                  <a:pt x="3732" y="11"/>
                  <a:pt x="2421" y="0"/>
                </a:cubicBez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783">
              <a:defRPr/>
            </a:pPr>
            <a:endParaRPr lang="en-US" sz="1350" kern="0">
              <a:solidFill>
                <a:srgbClr val="000000"/>
              </a:solidFill>
              <a:latin typeface="Calibri Light"/>
            </a:endParaRPr>
          </a:p>
        </p:txBody>
      </p:sp>
      <p:sp>
        <p:nvSpPr>
          <p:cNvPr id="33" name="Freeform 17">
            <a:extLst>
              <a:ext uri="{FF2B5EF4-FFF2-40B4-BE49-F238E27FC236}">
                <a16:creationId xmlns:a16="http://schemas.microsoft.com/office/drawing/2014/main" id="{BBAFE73D-A018-4E47-B16F-5406D859AC55}"/>
              </a:ext>
            </a:extLst>
          </p:cNvPr>
          <p:cNvSpPr>
            <a:spLocks noChangeAspect="1" noEditPoints="1"/>
          </p:cNvSpPr>
          <p:nvPr/>
        </p:nvSpPr>
        <p:spPr bwMode="auto">
          <a:xfrm>
            <a:off x="5350304" y="1759661"/>
            <a:ext cx="598769" cy="581317"/>
          </a:xfrm>
          <a:custGeom>
            <a:avLst/>
            <a:gdLst>
              <a:gd name="T0" fmla="*/ 3625 w 4808"/>
              <a:gd name="T1" fmla="*/ 1469 h 4664"/>
              <a:gd name="T2" fmla="*/ 2452 w 4808"/>
              <a:gd name="T3" fmla="*/ 1179 h 4664"/>
              <a:gd name="T4" fmla="*/ 3574 w 4808"/>
              <a:gd name="T5" fmla="*/ 1230 h 4664"/>
              <a:gd name="T6" fmla="*/ 2452 w 4808"/>
              <a:gd name="T7" fmla="*/ 889 h 4664"/>
              <a:gd name="T8" fmla="*/ 2503 w 4808"/>
              <a:gd name="T9" fmla="*/ 941 h 4664"/>
              <a:gd name="T10" fmla="*/ 2503 w 4808"/>
              <a:gd name="T11" fmla="*/ 548 h 4664"/>
              <a:gd name="T12" fmla="*/ 2452 w 4808"/>
              <a:gd name="T13" fmla="*/ 599 h 4664"/>
              <a:gd name="T14" fmla="*/ 2105 w 4808"/>
              <a:gd name="T15" fmla="*/ 3121 h 4664"/>
              <a:gd name="T16" fmla="*/ 2002 w 4808"/>
              <a:gd name="T17" fmla="*/ 3121 h 4664"/>
              <a:gd name="T18" fmla="*/ 2002 w 4808"/>
              <a:gd name="T19" fmla="*/ 3121 h 4664"/>
              <a:gd name="T20" fmla="*/ 4098 w 4808"/>
              <a:gd name="T21" fmla="*/ 3121 h 4664"/>
              <a:gd name="T22" fmla="*/ 4685 w 4808"/>
              <a:gd name="T23" fmla="*/ 3121 h 4664"/>
              <a:gd name="T24" fmla="*/ 4702 w 4808"/>
              <a:gd name="T25" fmla="*/ 3876 h 4664"/>
              <a:gd name="T26" fmla="*/ 4030 w 4808"/>
              <a:gd name="T27" fmla="*/ 3579 h 4664"/>
              <a:gd name="T28" fmla="*/ 4702 w 4808"/>
              <a:gd name="T29" fmla="*/ 3876 h 4664"/>
              <a:gd name="T30" fmla="*/ 2601 w 4808"/>
              <a:gd name="T31" fmla="*/ 4422 h 4664"/>
              <a:gd name="T32" fmla="*/ 4093 w 4808"/>
              <a:gd name="T33" fmla="*/ 4335 h 4664"/>
              <a:gd name="T34" fmla="*/ 1986 w 4808"/>
              <a:gd name="T35" fmla="*/ 3905 h 4664"/>
              <a:gd name="T36" fmla="*/ 2660 w 4808"/>
              <a:gd name="T37" fmla="*/ 3582 h 4664"/>
              <a:gd name="T38" fmla="*/ 4552 w 4808"/>
              <a:gd name="T39" fmla="*/ 3417 h 4664"/>
              <a:gd name="T40" fmla="*/ 3859 w 4808"/>
              <a:gd name="T41" fmla="*/ 3448 h 4664"/>
              <a:gd name="T42" fmla="*/ 2836 w 4808"/>
              <a:gd name="T43" fmla="*/ 3447 h 4664"/>
              <a:gd name="T44" fmla="*/ 2135 w 4808"/>
              <a:gd name="T45" fmla="*/ 3417 h 4664"/>
              <a:gd name="T46" fmla="*/ 2343 w 4808"/>
              <a:gd name="T47" fmla="*/ 4069 h 4664"/>
              <a:gd name="T48" fmla="*/ 3342 w 4808"/>
              <a:gd name="T49" fmla="*/ 4664 h 4664"/>
              <a:gd name="T50" fmla="*/ 4344 w 4808"/>
              <a:gd name="T51" fmla="*/ 4069 h 4664"/>
              <a:gd name="T52" fmla="*/ 4618 w 4808"/>
              <a:gd name="T53" fmla="*/ 3401 h 4664"/>
              <a:gd name="T54" fmla="*/ 293 w 4808"/>
              <a:gd name="T55" fmla="*/ 2017 h 4664"/>
              <a:gd name="T56" fmla="*/ 735 w 4808"/>
              <a:gd name="T57" fmla="*/ 1403 h 4664"/>
              <a:gd name="T58" fmla="*/ 1194 w 4808"/>
              <a:gd name="T59" fmla="*/ 1557 h 4664"/>
              <a:gd name="T60" fmla="*/ 411 w 4808"/>
              <a:gd name="T61" fmla="*/ 804 h 4664"/>
              <a:gd name="T62" fmla="*/ 411 w 4808"/>
              <a:gd name="T63" fmla="*/ 804 h 4664"/>
              <a:gd name="T64" fmla="*/ 2664 w 4808"/>
              <a:gd name="T65" fmla="*/ 102 h 4664"/>
              <a:gd name="T66" fmla="*/ 2129 w 4808"/>
              <a:gd name="T67" fmla="*/ 138 h 4664"/>
              <a:gd name="T68" fmla="*/ 2813 w 4808"/>
              <a:gd name="T69" fmla="*/ 2855 h 4664"/>
              <a:gd name="T70" fmla="*/ 2710 w 4808"/>
              <a:gd name="T71" fmla="*/ 2855 h 4664"/>
              <a:gd name="T72" fmla="*/ 2470 w 4808"/>
              <a:gd name="T73" fmla="*/ 2527 h 4664"/>
              <a:gd name="T74" fmla="*/ 1809 w 4808"/>
              <a:gd name="T75" fmla="*/ 1238 h 4664"/>
              <a:gd name="T76" fmla="*/ 2368 w 4808"/>
              <a:gd name="T77" fmla="*/ 975 h 4664"/>
              <a:gd name="T78" fmla="*/ 1107 w 4808"/>
              <a:gd name="T79" fmla="*/ 1105 h 4664"/>
              <a:gd name="T80" fmla="*/ 1037 w 4808"/>
              <a:gd name="T81" fmla="*/ 359 h 4664"/>
              <a:gd name="T82" fmla="*/ 2671 w 4808"/>
              <a:gd name="T83" fmla="*/ 274 h 4664"/>
              <a:gd name="T84" fmla="*/ 2587 w 4808"/>
              <a:gd name="T85" fmla="*/ 1970 h 4664"/>
              <a:gd name="T86" fmla="*/ 3894 w 4808"/>
              <a:gd name="T87" fmla="*/ 359 h 4664"/>
              <a:gd name="T88" fmla="*/ 2164 w 4808"/>
              <a:gd name="T89" fmla="*/ 0 h 4664"/>
              <a:gd name="T90" fmla="*/ 935 w 4808"/>
              <a:gd name="T91" fmla="*/ 445 h 4664"/>
              <a:gd name="T92" fmla="*/ 935 w 4808"/>
              <a:gd name="T93" fmla="*/ 1254 h 4664"/>
              <a:gd name="T94" fmla="*/ 6 w 4808"/>
              <a:gd name="T95" fmla="*/ 1950 h 4664"/>
              <a:gd name="T96" fmla="*/ 814 w 4808"/>
              <a:gd name="T97" fmla="*/ 2939 h 4664"/>
              <a:gd name="T98" fmla="*/ 2368 w 4808"/>
              <a:gd name="T99" fmla="*/ 2527 h 4664"/>
              <a:gd name="T100" fmla="*/ 2419 w 4808"/>
              <a:gd name="T101" fmla="*/ 2622 h 4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08" h="4664">
                <a:moveTo>
                  <a:pt x="2452" y="1469"/>
                </a:moveTo>
                <a:lnTo>
                  <a:pt x="2452" y="1469"/>
                </a:lnTo>
                <a:cubicBezTo>
                  <a:pt x="2452" y="1441"/>
                  <a:pt x="2475" y="1418"/>
                  <a:pt x="2503" y="1418"/>
                </a:cubicBezTo>
                <a:lnTo>
                  <a:pt x="3574" y="1418"/>
                </a:lnTo>
                <a:cubicBezTo>
                  <a:pt x="3602" y="1418"/>
                  <a:pt x="3625" y="1441"/>
                  <a:pt x="3625" y="1469"/>
                </a:cubicBezTo>
                <a:cubicBezTo>
                  <a:pt x="3625" y="1498"/>
                  <a:pt x="3602" y="1520"/>
                  <a:pt x="3574" y="1520"/>
                </a:cubicBezTo>
                <a:lnTo>
                  <a:pt x="2503" y="1520"/>
                </a:lnTo>
                <a:cubicBezTo>
                  <a:pt x="2475" y="1520"/>
                  <a:pt x="2452" y="1498"/>
                  <a:pt x="2452" y="1469"/>
                </a:cubicBezTo>
                <a:lnTo>
                  <a:pt x="2452" y="1469"/>
                </a:lnTo>
                <a:close/>
                <a:moveTo>
                  <a:pt x="2452" y="1179"/>
                </a:moveTo>
                <a:lnTo>
                  <a:pt x="2452" y="1179"/>
                </a:lnTo>
                <a:cubicBezTo>
                  <a:pt x="2452" y="1151"/>
                  <a:pt x="2475" y="1128"/>
                  <a:pt x="2503" y="1128"/>
                </a:cubicBezTo>
                <a:lnTo>
                  <a:pt x="3574" y="1128"/>
                </a:lnTo>
                <a:cubicBezTo>
                  <a:pt x="3602" y="1128"/>
                  <a:pt x="3625" y="1151"/>
                  <a:pt x="3625" y="1179"/>
                </a:cubicBezTo>
                <a:cubicBezTo>
                  <a:pt x="3625" y="1208"/>
                  <a:pt x="3602" y="1230"/>
                  <a:pt x="3574" y="1230"/>
                </a:cubicBezTo>
                <a:lnTo>
                  <a:pt x="2503" y="1230"/>
                </a:lnTo>
                <a:cubicBezTo>
                  <a:pt x="2475" y="1230"/>
                  <a:pt x="2452" y="1208"/>
                  <a:pt x="2452" y="1179"/>
                </a:cubicBezTo>
                <a:lnTo>
                  <a:pt x="2452" y="1179"/>
                </a:lnTo>
                <a:close/>
                <a:moveTo>
                  <a:pt x="2452" y="889"/>
                </a:moveTo>
                <a:lnTo>
                  <a:pt x="2452" y="889"/>
                </a:lnTo>
                <a:cubicBezTo>
                  <a:pt x="2452" y="861"/>
                  <a:pt x="2475" y="838"/>
                  <a:pt x="2503" y="838"/>
                </a:cubicBezTo>
                <a:lnTo>
                  <a:pt x="3574" y="838"/>
                </a:lnTo>
                <a:cubicBezTo>
                  <a:pt x="3602" y="838"/>
                  <a:pt x="3625" y="861"/>
                  <a:pt x="3625" y="889"/>
                </a:cubicBezTo>
                <a:cubicBezTo>
                  <a:pt x="3625" y="918"/>
                  <a:pt x="3602" y="941"/>
                  <a:pt x="3574" y="941"/>
                </a:cubicBezTo>
                <a:lnTo>
                  <a:pt x="2503" y="941"/>
                </a:lnTo>
                <a:cubicBezTo>
                  <a:pt x="2475" y="941"/>
                  <a:pt x="2452" y="918"/>
                  <a:pt x="2452" y="889"/>
                </a:cubicBezTo>
                <a:lnTo>
                  <a:pt x="2452" y="889"/>
                </a:lnTo>
                <a:close/>
                <a:moveTo>
                  <a:pt x="2452" y="599"/>
                </a:moveTo>
                <a:lnTo>
                  <a:pt x="2452" y="599"/>
                </a:lnTo>
                <a:cubicBezTo>
                  <a:pt x="2452" y="571"/>
                  <a:pt x="2475" y="548"/>
                  <a:pt x="2503" y="548"/>
                </a:cubicBezTo>
                <a:lnTo>
                  <a:pt x="3574" y="548"/>
                </a:lnTo>
                <a:cubicBezTo>
                  <a:pt x="3602" y="548"/>
                  <a:pt x="3625" y="571"/>
                  <a:pt x="3625" y="599"/>
                </a:cubicBezTo>
                <a:cubicBezTo>
                  <a:pt x="3625" y="628"/>
                  <a:pt x="3602" y="651"/>
                  <a:pt x="3574" y="651"/>
                </a:cubicBezTo>
                <a:lnTo>
                  <a:pt x="2503" y="651"/>
                </a:lnTo>
                <a:cubicBezTo>
                  <a:pt x="2475" y="651"/>
                  <a:pt x="2452" y="628"/>
                  <a:pt x="2452" y="599"/>
                </a:cubicBezTo>
                <a:lnTo>
                  <a:pt x="2452" y="599"/>
                </a:lnTo>
                <a:close/>
                <a:moveTo>
                  <a:pt x="2589" y="3121"/>
                </a:moveTo>
                <a:lnTo>
                  <a:pt x="2589" y="3121"/>
                </a:lnTo>
                <a:cubicBezTo>
                  <a:pt x="2589" y="3254"/>
                  <a:pt x="2480" y="3363"/>
                  <a:pt x="2347" y="3363"/>
                </a:cubicBezTo>
                <a:cubicBezTo>
                  <a:pt x="2213" y="3363"/>
                  <a:pt x="2105" y="3254"/>
                  <a:pt x="2105" y="3121"/>
                </a:cubicBezTo>
                <a:cubicBezTo>
                  <a:pt x="2105" y="2987"/>
                  <a:pt x="2213" y="2878"/>
                  <a:pt x="2347" y="2878"/>
                </a:cubicBezTo>
                <a:cubicBezTo>
                  <a:pt x="2480" y="2878"/>
                  <a:pt x="2589" y="2987"/>
                  <a:pt x="2589" y="3121"/>
                </a:cubicBezTo>
                <a:lnTo>
                  <a:pt x="2589" y="3121"/>
                </a:lnTo>
                <a:close/>
                <a:moveTo>
                  <a:pt x="2002" y="3121"/>
                </a:moveTo>
                <a:lnTo>
                  <a:pt x="2002" y="3121"/>
                </a:lnTo>
                <a:cubicBezTo>
                  <a:pt x="2002" y="3310"/>
                  <a:pt x="2157" y="3465"/>
                  <a:pt x="2347" y="3465"/>
                </a:cubicBezTo>
                <a:cubicBezTo>
                  <a:pt x="2537" y="3465"/>
                  <a:pt x="2691" y="3310"/>
                  <a:pt x="2691" y="3121"/>
                </a:cubicBezTo>
                <a:cubicBezTo>
                  <a:pt x="2691" y="2931"/>
                  <a:pt x="2537" y="2776"/>
                  <a:pt x="2347" y="2776"/>
                </a:cubicBezTo>
                <a:cubicBezTo>
                  <a:pt x="2157" y="2776"/>
                  <a:pt x="2002" y="2931"/>
                  <a:pt x="2002" y="3121"/>
                </a:cubicBezTo>
                <a:lnTo>
                  <a:pt x="2002" y="3121"/>
                </a:lnTo>
                <a:close/>
                <a:moveTo>
                  <a:pt x="4341" y="2878"/>
                </a:moveTo>
                <a:lnTo>
                  <a:pt x="4341" y="2878"/>
                </a:lnTo>
                <a:cubicBezTo>
                  <a:pt x="4474" y="2878"/>
                  <a:pt x="4583" y="2987"/>
                  <a:pt x="4583" y="3121"/>
                </a:cubicBezTo>
                <a:cubicBezTo>
                  <a:pt x="4583" y="3254"/>
                  <a:pt x="4474" y="3363"/>
                  <a:pt x="4341" y="3363"/>
                </a:cubicBezTo>
                <a:cubicBezTo>
                  <a:pt x="4207" y="3363"/>
                  <a:pt x="4098" y="3254"/>
                  <a:pt x="4098" y="3121"/>
                </a:cubicBezTo>
                <a:cubicBezTo>
                  <a:pt x="4098" y="2987"/>
                  <a:pt x="4207" y="2878"/>
                  <a:pt x="4341" y="2878"/>
                </a:cubicBezTo>
                <a:lnTo>
                  <a:pt x="4341" y="2878"/>
                </a:lnTo>
                <a:close/>
                <a:moveTo>
                  <a:pt x="4341" y="3465"/>
                </a:moveTo>
                <a:lnTo>
                  <a:pt x="4341" y="3465"/>
                </a:lnTo>
                <a:cubicBezTo>
                  <a:pt x="4530" y="3465"/>
                  <a:pt x="4685" y="3310"/>
                  <a:pt x="4685" y="3121"/>
                </a:cubicBezTo>
                <a:cubicBezTo>
                  <a:pt x="4685" y="2931"/>
                  <a:pt x="4530" y="2776"/>
                  <a:pt x="4341" y="2776"/>
                </a:cubicBezTo>
                <a:cubicBezTo>
                  <a:pt x="4151" y="2776"/>
                  <a:pt x="3996" y="2931"/>
                  <a:pt x="3996" y="3121"/>
                </a:cubicBezTo>
                <a:cubicBezTo>
                  <a:pt x="3996" y="3310"/>
                  <a:pt x="4151" y="3465"/>
                  <a:pt x="4341" y="3465"/>
                </a:cubicBezTo>
                <a:lnTo>
                  <a:pt x="4341" y="3465"/>
                </a:lnTo>
                <a:close/>
                <a:moveTo>
                  <a:pt x="4702" y="3876"/>
                </a:moveTo>
                <a:lnTo>
                  <a:pt x="4702" y="3876"/>
                </a:lnTo>
                <a:lnTo>
                  <a:pt x="4702" y="3905"/>
                </a:lnTo>
                <a:cubicBezTo>
                  <a:pt x="4655" y="3926"/>
                  <a:pt x="4538" y="3967"/>
                  <a:pt x="4344" y="3967"/>
                </a:cubicBezTo>
                <a:cubicBezTo>
                  <a:pt x="4287" y="3967"/>
                  <a:pt x="4233" y="3962"/>
                  <a:pt x="4182" y="3955"/>
                </a:cubicBezTo>
                <a:cubicBezTo>
                  <a:pt x="4164" y="3812"/>
                  <a:pt x="4122" y="3682"/>
                  <a:pt x="4030" y="3579"/>
                </a:cubicBezTo>
                <a:cubicBezTo>
                  <a:pt x="4044" y="3553"/>
                  <a:pt x="4061" y="3531"/>
                  <a:pt x="4085" y="3513"/>
                </a:cubicBezTo>
                <a:cubicBezTo>
                  <a:pt x="4152" y="3586"/>
                  <a:pt x="4246" y="3629"/>
                  <a:pt x="4346" y="3629"/>
                </a:cubicBezTo>
                <a:cubicBezTo>
                  <a:pt x="4446" y="3629"/>
                  <a:pt x="4540" y="3586"/>
                  <a:pt x="4607" y="3513"/>
                </a:cubicBezTo>
                <a:cubicBezTo>
                  <a:pt x="4700" y="3581"/>
                  <a:pt x="4704" y="3695"/>
                  <a:pt x="4702" y="3876"/>
                </a:cubicBezTo>
                <a:lnTo>
                  <a:pt x="4702" y="3876"/>
                </a:lnTo>
                <a:close/>
                <a:moveTo>
                  <a:pt x="4093" y="4335"/>
                </a:moveTo>
                <a:lnTo>
                  <a:pt x="4093" y="4335"/>
                </a:lnTo>
                <a:cubicBezTo>
                  <a:pt x="4092" y="4364"/>
                  <a:pt x="4092" y="4393"/>
                  <a:pt x="4092" y="4422"/>
                </a:cubicBezTo>
                <a:cubicBezTo>
                  <a:pt x="4019" y="4459"/>
                  <a:pt x="3776" y="4561"/>
                  <a:pt x="3342" y="4561"/>
                </a:cubicBezTo>
                <a:cubicBezTo>
                  <a:pt x="2909" y="4561"/>
                  <a:pt x="2672" y="4459"/>
                  <a:pt x="2601" y="4422"/>
                </a:cubicBezTo>
                <a:cubicBezTo>
                  <a:pt x="2600" y="4393"/>
                  <a:pt x="2600" y="4364"/>
                  <a:pt x="2600" y="4335"/>
                </a:cubicBezTo>
                <a:cubicBezTo>
                  <a:pt x="2597" y="3990"/>
                  <a:pt x="2594" y="3715"/>
                  <a:pt x="2845" y="3559"/>
                </a:cubicBezTo>
                <a:cubicBezTo>
                  <a:pt x="2966" y="3711"/>
                  <a:pt x="3150" y="3801"/>
                  <a:pt x="3346" y="3801"/>
                </a:cubicBezTo>
                <a:cubicBezTo>
                  <a:pt x="3542" y="3801"/>
                  <a:pt x="3727" y="3711"/>
                  <a:pt x="3848" y="3559"/>
                </a:cubicBezTo>
                <a:cubicBezTo>
                  <a:pt x="4098" y="3711"/>
                  <a:pt x="4096" y="3988"/>
                  <a:pt x="4093" y="4335"/>
                </a:cubicBezTo>
                <a:lnTo>
                  <a:pt x="4093" y="4335"/>
                </a:lnTo>
                <a:close/>
                <a:moveTo>
                  <a:pt x="2511" y="3955"/>
                </a:moveTo>
                <a:lnTo>
                  <a:pt x="2511" y="3955"/>
                </a:lnTo>
                <a:cubicBezTo>
                  <a:pt x="2458" y="3962"/>
                  <a:pt x="2403" y="3967"/>
                  <a:pt x="2343" y="3967"/>
                </a:cubicBezTo>
                <a:cubicBezTo>
                  <a:pt x="2149" y="3967"/>
                  <a:pt x="2032" y="3926"/>
                  <a:pt x="1986" y="3905"/>
                </a:cubicBezTo>
                <a:lnTo>
                  <a:pt x="1985" y="3876"/>
                </a:lnTo>
                <a:cubicBezTo>
                  <a:pt x="1984" y="3694"/>
                  <a:pt x="1988" y="3581"/>
                  <a:pt x="2081" y="3513"/>
                </a:cubicBezTo>
                <a:cubicBezTo>
                  <a:pt x="2147" y="3586"/>
                  <a:pt x="2241" y="3629"/>
                  <a:pt x="2341" y="3629"/>
                </a:cubicBezTo>
                <a:cubicBezTo>
                  <a:pt x="2441" y="3629"/>
                  <a:pt x="2536" y="3586"/>
                  <a:pt x="2602" y="3513"/>
                </a:cubicBezTo>
                <a:cubicBezTo>
                  <a:pt x="2627" y="3532"/>
                  <a:pt x="2645" y="3555"/>
                  <a:pt x="2660" y="3582"/>
                </a:cubicBezTo>
                <a:cubicBezTo>
                  <a:pt x="2570" y="3685"/>
                  <a:pt x="2528" y="3813"/>
                  <a:pt x="2511" y="3955"/>
                </a:cubicBezTo>
                <a:lnTo>
                  <a:pt x="2511" y="3955"/>
                </a:lnTo>
                <a:close/>
                <a:moveTo>
                  <a:pt x="4618" y="3401"/>
                </a:moveTo>
                <a:lnTo>
                  <a:pt x="4618" y="3401"/>
                </a:lnTo>
                <a:cubicBezTo>
                  <a:pt x="4595" y="3389"/>
                  <a:pt x="4567" y="3396"/>
                  <a:pt x="4552" y="3417"/>
                </a:cubicBezTo>
                <a:cubicBezTo>
                  <a:pt x="4506" y="3486"/>
                  <a:pt x="4428" y="3526"/>
                  <a:pt x="4346" y="3526"/>
                </a:cubicBezTo>
                <a:cubicBezTo>
                  <a:pt x="4263" y="3526"/>
                  <a:pt x="4186" y="3486"/>
                  <a:pt x="4139" y="3417"/>
                </a:cubicBezTo>
                <a:cubicBezTo>
                  <a:pt x="4125" y="3396"/>
                  <a:pt x="4097" y="3389"/>
                  <a:pt x="4074" y="3401"/>
                </a:cubicBezTo>
                <a:cubicBezTo>
                  <a:pt x="4021" y="3427"/>
                  <a:pt x="3981" y="3463"/>
                  <a:pt x="3952" y="3507"/>
                </a:cubicBezTo>
                <a:cubicBezTo>
                  <a:pt x="3924" y="3486"/>
                  <a:pt x="3894" y="3466"/>
                  <a:pt x="3859" y="3448"/>
                </a:cubicBezTo>
                <a:cubicBezTo>
                  <a:pt x="3850" y="3443"/>
                  <a:pt x="3840" y="3441"/>
                  <a:pt x="3829" y="3442"/>
                </a:cubicBezTo>
                <a:cubicBezTo>
                  <a:pt x="3814" y="3443"/>
                  <a:pt x="3800" y="3451"/>
                  <a:pt x="3791" y="3464"/>
                </a:cubicBezTo>
                <a:cubicBezTo>
                  <a:pt x="3691" y="3611"/>
                  <a:pt x="3524" y="3699"/>
                  <a:pt x="3346" y="3699"/>
                </a:cubicBezTo>
                <a:cubicBezTo>
                  <a:pt x="3168" y="3699"/>
                  <a:pt x="3002" y="3611"/>
                  <a:pt x="2901" y="3464"/>
                </a:cubicBezTo>
                <a:cubicBezTo>
                  <a:pt x="2885" y="3441"/>
                  <a:pt x="2859" y="3432"/>
                  <a:pt x="2836" y="3447"/>
                </a:cubicBezTo>
                <a:cubicBezTo>
                  <a:pt x="2799" y="3466"/>
                  <a:pt x="2767" y="3487"/>
                  <a:pt x="2737" y="3510"/>
                </a:cubicBezTo>
                <a:cubicBezTo>
                  <a:pt x="2708" y="3464"/>
                  <a:pt x="2667" y="3428"/>
                  <a:pt x="2613" y="3401"/>
                </a:cubicBezTo>
                <a:cubicBezTo>
                  <a:pt x="2591" y="3389"/>
                  <a:pt x="2563" y="3396"/>
                  <a:pt x="2548" y="3417"/>
                </a:cubicBezTo>
                <a:cubicBezTo>
                  <a:pt x="2501" y="3486"/>
                  <a:pt x="2424" y="3526"/>
                  <a:pt x="2341" y="3526"/>
                </a:cubicBezTo>
                <a:cubicBezTo>
                  <a:pt x="2259" y="3526"/>
                  <a:pt x="2182" y="3486"/>
                  <a:pt x="2135" y="3417"/>
                </a:cubicBezTo>
                <a:cubicBezTo>
                  <a:pt x="2120" y="3396"/>
                  <a:pt x="2092" y="3389"/>
                  <a:pt x="2069" y="3401"/>
                </a:cubicBezTo>
                <a:cubicBezTo>
                  <a:pt x="1880" y="3497"/>
                  <a:pt x="1881" y="3682"/>
                  <a:pt x="1883" y="3877"/>
                </a:cubicBezTo>
                <a:lnTo>
                  <a:pt x="1884" y="3936"/>
                </a:lnTo>
                <a:cubicBezTo>
                  <a:pt x="1884" y="3954"/>
                  <a:pt x="1892" y="3970"/>
                  <a:pt x="1907" y="3979"/>
                </a:cubicBezTo>
                <a:cubicBezTo>
                  <a:pt x="1913" y="3983"/>
                  <a:pt x="2051" y="4069"/>
                  <a:pt x="2343" y="4069"/>
                </a:cubicBezTo>
                <a:cubicBezTo>
                  <a:pt x="2399" y="4069"/>
                  <a:pt x="2451" y="4065"/>
                  <a:pt x="2501" y="4059"/>
                </a:cubicBezTo>
                <a:cubicBezTo>
                  <a:pt x="2496" y="4148"/>
                  <a:pt x="2497" y="4241"/>
                  <a:pt x="2498" y="4336"/>
                </a:cubicBezTo>
                <a:cubicBezTo>
                  <a:pt x="2498" y="4374"/>
                  <a:pt x="2498" y="4413"/>
                  <a:pt x="2498" y="4452"/>
                </a:cubicBezTo>
                <a:cubicBezTo>
                  <a:pt x="2498" y="4470"/>
                  <a:pt x="2507" y="4486"/>
                  <a:pt x="2521" y="4495"/>
                </a:cubicBezTo>
                <a:cubicBezTo>
                  <a:pt x="2532" y="4502"/>
                  <a:pt x="2783" y="4664"/>
                  <a:pt x="3342" y="4664"/>
                </a:cubicBezTo>
                <a:cubicBezTo>
                  <a:pt x="3901" y="4664"/>
                  <a:pt x="4160" y="4502"/>
                  <a:pt x="4171" y="4495"/>
                </a:cubicBezTo>
                <a:cubicBezTo>
                  <a:pt x="4185" y="4486"/>
                  <a:pt x="4194" y="4470"/>
                  <a:pt x="4194" y="4452"/>
                </a:cubicBezTo>
                <a:cubicBezTo>
                  <a:pt x="4194" y="4413"/>
                  <a:pt x="4195" y="4374"/>
                  <a:pt x="4195" y="4336"/>
                </a:cubicBezTo>
                <a:cubicBezTo>
                  <a:pt x="4196" y="4241"/>
                  <a:pt x="4197" y="4149"/>
                  <a:pt x="4191" y="4059"/>
                </a:cubicBezTo>
                <a:cubicBezTo>
                  <a:pt x="4240" y="4065"/>
                  <a:pt x="4291" y="4069"/>
                  <a:pt x="4344" y="4069"/>
                </a:cubicBezTo>
                <a:cubicBezTo>
                  <a:pt x="4636" y="4069"/>
                  <a:pt x="4774" y="3983"/>
                  <a:pt x="4780" y="3979"/>
                </a:cubicBezTo>
                <a:cubicBezTo>
                  <a:pt x="4795" y="3970"/>
                  <a:pt x="4804" y="3954"/>
                  <a:pt x="4804" y="3936"/>
                </a:cubicBezTo>
                <a:lnTo>
                  <a:pt x="4804" y="3877"/>
                </a:lnTo>
                <a:cubicBezTo>
                  <a:pt x="4806" y="3682"/>
                  <a:pt x="4808" y="3497"/>
                  <a:pt x="4618" y="3401"/>
                </a:cubicBezTo>
                <a:lnTo>
                  <a:pt x="4618" y="3401"/>
                </a:lnTo>
                <a:close/>
                <a:moveTo>
                  <a:pt x="814" y="2837"/>
                </a:moveTo>
                <a:lnTo>
                  <a:pt x="814" y="2837"/>
                </a:lnTo>
                <a:lnTo>
                  <a:pt x="656" y="2837"/>
                </a:lnTo>
                <a:cubicBezTo>
                  <a:pt x="483" y="2837"/>
                  <a:pt x="397" y="2687"/>
                  <a:pt x="374" y="2548"/>
                </a:cubicBezTo>
                <a:lnTo>
                  <a:pt x="293" y="2017"/>
                </a:lnTo>
                <a:cubicBezTo>
                  <a:pt x="290" y="1998"/>
                  <a:pt x="275" y="1982"/>
                  <a:pt x="256" y="1976"/>
                </a:cubicBezTo>
                <a:cubicBezTo>
                  <a:pt x="183" y="1955"/>
                  <a:pt x="134" y="1933"/>
                  <a:pt x="108" y="1920"/>
                </a:cubicBezTo>
                <a:cubicBezTo>
                  <a:pt x="108" y="1896"/>
                  <a:pt x="108" y="1873"/>
                  <a:pt x="107" y="1850"/>
                </a:cubicBezTo>
                <a:cubicBezTo>
                  <a:pt x="105" y="1560"/>
                  <a:pt x="103" y="1328"/>
                  <a:pt x="306" y="1200"/>
                </a:cubicBezTo>
                <a:cubicBezTo>
                  <a:pt x="411" y="1328"/>
                  <a:pt x="568" y="1403"/>
                  <a:pt x="735" y="1403"/>
                </a:cubicBezTo>
                <a:cubicBezTo>
                  <a:pt x="910" y="1403"/>
                  <a:pt x="1074" y="1321"/>
                  <a:pt x="1178" y="1181"/>
                </a:cubicBezTo>
                <a:lnTo>
                  <a:pt x="1706" y="1111"/>
                </a:lnTo>
                <a:lnTo>
                  <a:pt x="1722" y="1173"/>
                </a:lnTo>
                <a:lnTo>
                  <a:pt x="1216" y="1516"/>
                </a:lnTo>
                <a:cubicBezTo>
                  <a:pt x="1203" y="1525"/>
                  <a:pt x="1194" y="1540"/>
                  <a:pt x="1194" y="1557"/>
                </a:cubicBezTo>
                <a:lnTo>
                  <a:pt x="1175" y="2018"/>
                </a:lnTo>
                <a:lnTo>
                  <a:pt x="1096" y="2546"/>
                </a:lnTo>
                <a:cubicBezTo>
                  <a:pt x="1079" y="2633"/>
                  <a:pt x="1016" y="2837"/>
                  <a:pt x="814" y="2837"/>
                </a:cubicBezTo>
                <a:lnTo>
                  <a:pt x="814" y="2837"/>
                </a:lnTo>
                <a:close/>
                <a:moveTo>
                  <a:pt x="411" y="804"/>
                </a:moveTo>
                <a:lnTo>
                  <a:pt x="411" y="804"/>
                </a:lnTo>
                <a:cubicBezTo>
                  <a:pt x="411" y="630"/>
                  <a:pt x="552" y="490"/>
                  <a:pt x="725" y="490"/>
                </a:cubicBezTo>
                <a:cubicBezTo>
                  <a:pt x="898" y="490"/>
                  <a:pt x="1039" y="630"/>
                  <a:pt x="1039" y="804"/>
                </a:cubicBezTo>
                <a:cubicBezTo>
                  <a:pt x="1039" y="977"/>
                  <a:pt x="898" y="1118"/>
                  <a:pt x="725" y="1118"/>
                </a:cubicBezTo>
                <a:cubicBezTo>
                  <a:pt x="552" y="1118"/>
                  <a:pt x="411" y="977"/>
                  <a:pt x="411" y="804"/>
                </a:cubicBezTo>
                <a:lnTo>
                  <a:pt x="411" y="804"/>
                </a:lnTo>
                <a:close/>
                <a:moveTo>
                  <a:pt x="2129" y="138"/>
                </a:moveTo>
                <a:lnTo>
                  <a:pt x="2129" y="138"/>
                </a:lnTo>
                <a:cubicBezTo>
                  <a:pt x="2129" y="119"/>
                  <a:pt x="2145" y="102"/>
                  <a:pt x="2164" y="102"/>
                </a:cubicBezTo>
                <a:lnTo>
                  <a:pt x="2664" y="102"/>
                </a:lnTo>
                <a:cubicBezTo>
                  <a:pt x="2683" y="102"/>
                  <a:pt x="2699" y="119"/>
                  <a:pt x="2699" y="138"/>
                </a:cubicBezTo>
                <a:cubicBezTo>
                  <a:pt x="2699" y="156"/>
                  <a:pt x="2685" y="170"/>
                  <a:pt x="2667" y="172"/>
                </a:cubicBezTo>
                <a:lnTo>
                  <a:pt x="2161" y="172"/>
                </a:lnTo>
                <a:cubicBezTo>
                  <a:pt x="2143" y="170"/>
                  <a:pt x="2129" y="156"/>
                  <a:pt x="2129" y="138"/>
                </a:cubicBezTo>
                <a:lnTo>
                  <a:pt x="2129" y="138"/>
                </a:lnTo>
                <a:close/>
                <a:moveTo>
                  <a:pt x="3336" y="2332"/>
                </a:moveTo>
                <a:lnTo>
                  <a:pt x="3336" y="2332"/>
                </a:lnTo>
                <a:cubicBezTo>
                  <a:pt x="3624" y="2332"/>
                  <a:pt x="3859" y="2566"/>
                  <a:pt x="3859" y="2855"/>
                </a:cubicBezTo>
                <a:cubicBezTo>
                  <a:pt x="3859" y="3143"/>
                  <a:pt x="3624" y="3378"/>
                  <a:pt x="3336" y="3378"/>
                </a:cubicBezTo>
                <a:cubicBezTo>
                  <a:pt x="3047" y="3378"/>
                  <a:pt x="2813" y="3143"/>
                  <a:pt x="2813" y="2855"/>
                </a:cubicBezTo>
                <a:cubicBezTo>
                  <a:pt x="2813" y="2566"/>
                  <a:pt x="3047" y="2332"/>
                  <a:pt x="3336" y="2332"/>
                </a:cubicBezTo>
                <a:lnTo>
                  <a:pt x="3336" y="2332"/>
                </a:lnTo>
                <a:close/>
                <a:moveTo>
                  <a:pt x="2738" y="2672"/>
                </a:moveTo>
                <a:lnTo>
                  <a:pt x="2738" y="2672"/>
                </a:lnTo>
                <a:cubicBezTo>
                  <a:pt x="2720" y="2730"/>
                  <a:pt x="2710" y="2791"/>
                  <a:pt x="2710" y="2855"/>
                </a:cubicBezTo>
                <a:cubicBezTo>
                  <a:pt x="2710" y="3200"/>
                  <a:pt x="2991" y="3480"/>
                  <a:pt x="3336" y="3480"/>
                </a:cubicBezTo>
                <a:cubicBezTo>
                  <a:pt x="3681" y="3480"/>
                  <a:pt x="3961" y="3200"/>
                  <a:pt x="3961" y="2855"/>
                </a:cubicBezTo>
                <a:cubicBezTo>
                  <a:pt x="3961" y="2510"/>
                  <a:pt x="3681" y="2229"/>
                  <a:pt x="3336" y="2229"/>
                </a:cubicBezTo>
                <a:cubicBezTo>
                  <a:pt x="3092" y="2229"/>
                  <a:pt x="2880" y="2370"/>
                  <a:pt x="2777" y="2575"/>
                </a:cubicBezTo>
                <a:lnTo>
                  <a:pt x="2470" y="2527"/>
                </a:lnTo>
                <a:lnTo>
                  <a:pt x="2470" y="2134"/>
                </a:lnTo>
                <a:cubicBezTo>
                  <a:pt x="2470" y="2044"/>
                  <a:pt x="2397" y="1971"/>
                  <a:pt x="2303" y="1970"/>
                </a:cubicBezTo>
                <a:lnTo>
                  <a:pt x="1277" y="1970"/>
                </a:lnTo>
                <a:lnTo>
                  <a:pt x="1295" y="1586"/>
                </a:lnTo>
                <a:lnTo>
                  <a:pt x="1809" y="1238"/>
                </a:lnTo>
                <a:cubicBezTo>
                  <a:pt x="1827" y="1226"/>
                  <a:pt x="1835" y="1204"/>
                  <a:pt x="1830" y="1183"/>
                </a:cubicBezTo>
                <a:lnTo>
                  <a:pt x="1822" y="1151"/>
                </a:lnTo>
                <a:lnTo>
                  <a:pt x="2382" y="1077"/>
                </a:lnTo>
                <a:cubicBezTo>
                  <a:pt x="2410" y="1073"/>
                  <a:pt x="2430" y="1047"/>
                  <a:pt x="2426" y="1019"/>
                </a:cubicBezTo>
                <a:cubicBezTo>
                  <a:pt x="2422" y="991"/>
                  <a:pt x="2396" y="971"/>
                  <a:pt x="2368" y="975"/>
                </a:cubicBezTo>
                <a:lnTo>
                  <a:pt x="1796" y="1051"/>
                </a:lnTo>
                <a:lnTo>
                  <a:pt x="1794" y="1042"/>
                </a:lnTo>
                <a:cubicBezTo>
                  <a:pt x="1788" y="1017"/>
                  <a:pt x="1763" y="1000"/>
                  <a:pt x="1738" y="1004"/>
                </a:cubicBezTo>
                <a:lnTo>
                  <a:pt x="1143" y="1083"/>
                </a:lnTo>
                <a:cubicBezTo>
                  <a:pt x="1128" y="1085"/>
                  <a:pt x="1115" y="1093"/>
                  <a:pt x="1107" y="1105"/>
                </a:cubicBezTo>
                <a:cubicBezTo>
                  <a:pt x="1087" y="1134"/>
                  <a:pt x="1063" y="1161"/>
                  <a:pt x="1037" y="1185"/>
                </a:cubicBezTo>
                <a:lnTo>
                  <a:pt x="1037" y="1078"/>
                </a:lnTo>
                <a:cubicBezTo>
                  <a:pt x="1101" y="1005"/>
                  <a:pt x="1141" y="909"/>
                  <a:pt x="1141" y="804"/>
                </a:cubicBezTo>
                <a:cubicBezTo>
                  <a:pt x="1141" y="698"/>
                  <a:pt x="1101" y="602"/>
                  <a:pt x="1037" y="529"/>
                </a:cubicBezTo>
                <a:lnTo>
                  <a:pt x="1037" y="359"/>
                </a:lnTo>
                <a:cubicBezTo>
                  <a:pt x="1037" y="312"/>
                  <a:pt x="1075" y="274"/>
                  <a:pt x="1121" y="274"/>
                </a:cubicBezTo>
                <a:lnTo>
                  <a:pt x="2157" y="274"/>
                </a:lnTo>
                <a:cubicBezTo>
                  <a:pt x="2159" y="275"/>
                  <a:pt x="2162" y="275"/>
                  <a:pt x="2164" y="275"/>
                </a:cubicBezTo>
                <a:lnTo>
                  <a:pt x="2664" y="275"/>
                </a:lnTo>
                <a:cubicBezTo>
                  <a:pt x="2666" y="275"/>
                  <a:pt x="2669" y="275"/>
                  <a:pt x="2671" y="274"/>
                </a:cubicBezTo>
                <a:lnTo>
                  <a:pt x="3707" y="274"/>
                </a:lnTo>
                <a:cubicBezTo>
                  <a:pt x="3754" y="274"/>
                  <a:pt x="3791" y="312"/>
                  <a:pt x="3791" y="359"/>
                </a:cubicBezTo>
                <a:lnTo>
                  <a:pt x="3791" y="1886"/>
                </a:lnTo>
                <a:cubicBezTo>
                  <a:pt x="3791" y="1933"/>
                  <a:pt x="3754" y="1970"/>
                  <a:pt x="3707" y="1970"/>
                </a:cubicBezTo>
                <a:lnTo>
                  <a:pt x="2587" y="1970"/>
                </a:lnTo>
                <a:cubicBezTo>
                  <a:pt x="2559" y="1970"/>
                  <a:pt x="2536" y="1993"/>
                  <a:pt x="2536" y="2022"/>
                </a:cubicBezTo>
                <a:cubicBezTo>
                  <a:pt x="2536" y="2050"/>
                  <a:pt x="2559" y="2073"/>
                  <a:pt x="2587" y="2073"/>
                </a:cubicBezTo>
                <a:lnTo>
                  <a:pt x="3707" y="2073"/>
                </a:lnTo>
                <a:cubicBezTo>
                  <a:pt x="3810" y="2073"/>
                  <a:pt x="3894" y="1989"/>
                  <a:pt x="3894" y="1886"/>
                </a:cubicBezTo>
                <a:lnTo>
                  <a:pt x="3894" y="359"/>
                </a:lnTo>
                <a:cubicBezTo>
                  <a:pt x="3894" y="256"/>
                  <a:pt x="3810" y="172"/>
                  <a:pt x="3707" y="172"/>
                </a:cubicBezTo>
                <a:lnTo>
                  <a:pt x="2796" y="172"/>
                </a:lnTo>
                <a:cubicBezTo>
                  <a:pt x="2799" y="161"/>
                  <a:pt x="2801" y="150"/>
                  <a:pt x="2801" y="138"/>
                </a:cubicBezTo>
                <a:cubicBezTo>
                  <a:pt x="2801" y="62"/>
                  <a:pt x="2740" y="0"/>
                  <a:pt x="2664" y="0"/>
                </a:cubicBezTo>
                <a:lnTo>
                  <a:pt x="2164" y="0"/>
                </a:lnTo>
                <a:cubicBezTo>
                  <a:pt x="2088" y="0"/>
                  <a:pt x="2027" y="62"/>
                  <a:pt x="2027" y="138"/>
                </a:cubicBezTo>
                <a:cubicBezTo>
                  <a:pt x="2027" y="150"/>
                  <a:pt x="2029" y="161"/>
                  <a:pt x="2032" y="172"/>
                </a:cubicBezTo>
                <a:lnTo>
                  <a:pt x="1121" y="172"/>
                </a:lnTo>
                <a:cubicBezTo>
                  <a:pt x="1018" y="172"/>
                  <a:pt x="935" y="256"/>
                  <a:pt x="935" y="359"/>
                </a:cubicBezTo>
                <a:lnTo>
                  <a:pt x="935" y="445"/>
                </a:lnTo>
                <a:cubicBezTo>
                  <a:pt x="873" y="408"/>
                  <a:pt x="801" y="387"/>
                  <a:pt x="725" y="387"/>
                </a:cubicBezTo>
                <a:cubicBezTo>
                  <a:pt x="495" y="387"/>
                  <a:pt x="308" y="574"/>
                  <a:pt x="308" y="804"/>
                </a:cubicBezTo>
                <a:cubicBezTo>
                  <a:pt x="308" y="1033"/>
                  <a:pt x="495" y="1220"/>
                  <a:pt x="725" y="1220"/>
                </a:cubicBezTo>
                <a:cubicBezTo>
                  <a:pt x="801" y="1220"/>
                  <a:pt x="873" y="1199"/>
                  <a:pt x="935" y="1162"/>
                </a:cubicBezTo>
                <a:lnTo>
                  <a:pt x="935" y="1254"/>
                </a:lnTo>
                <a:cubicBezTo>
                  <a:pt x="873" y="1284"/>
                  <a:pt x="805" y="1301"/>
                  <a:pt x="735" y="1301"/>
                </a:cubicBezTo>
                <a:cubicBezTo>
                  <a:pt x="586" y="1301"/>
                  <a:pt x="447" y="1228"/>
                  <a:pt x="362" y="1105"/>
                </a:cubicBezTo>
                <a:cubicBezTo>
                  <a:pt x="348" y="1083"/>
                  <a:pt x="320" y="1076"/>
                  <a:pt x="297" y="1088"/>
                </a:cubicBezTo>
                <a:cubicBezTo>
                  <a:pt x="0" y="1239"/>
                  <a:pt x="3" y="1536"/>
                  <a:pt x="5" y="1851"/>
                </a:cubicBezTo>
                <a:cubicBezTo>
                  <a:pt x="5" y="1883"/>
                  <a:pt x="6" y="1916"/>
                  <a:pt x="6" y="1950"/>
                </a:cubicBezTo>
                <a:cubicBezTo>
                  <a:pt x="6" y="1967"/>
                  <a:pt x="14" y="1983"/>
                  <a:pt x="29" y="1993"/>
                </a:cubicBezTo>
                <a:cubicBezTo>
                  <a:pt x="31" y="1994"/>
                  <a:pt x="85" y="2030"/>
                  <a:pt x="196" y="2065"/>
                </a:cubicBezTo>
                <a:lnTo>
                  <a:pt x="273" y="2564"/>
                </a:lnTo>
                <a:cubicBezTo>
                  <a:pt x="310" y="2792"/>
                  <a:pt x="460" y="2939"/>
                  <a:pt x="656" y="2939"/>
                </a:cubicBezTo>
                <a:lnTo>
                  <a:pt x="814" y="2939"/>
                </a:lnTo>
                <a:cubicBezTo>
                  <a:pt x="1007" y="2939"/>
                  <a:pt x="1150" y="2799"/>
                  <a:pt x="1196" y="2563"/>
                </a:cubicBezTo>
                <a:lnTo>
                  <a:pt x="1271" y="2073"/>
                </a:lnTo>
                <a:lnTo>
                  <a:pt x="2307" y="2073"/>
                </a:lnTo>
                <a:cubicBezTo>
                  <a:pt x="2341" y="2073"/>
                  <a:pt x="2368" y="2100"/>
                  <a:pt x="2368" y="2134"/>
                </a:cubicBezTo>
                <a:lnTo>
                  <a:pt x="2368" y="2527"/>
                </a:lnTo>
                <a:lnTo>
                  <a:pt x="1403" y="2679"/>
                </a:lnTo>
                <a:cubicBezTo>
                  <a:pt x="1375" y="2683"/>
                  <a:pt x="1356" y="2709"/>
                  <a:pt x="1360" y="2737"/>
                </a:cubicBezTo>
                <a:cubicBezTo>
                  <a:pt x="1364" y="2762"/>
                  <a:pt x="1386" y="2780"/>
                  <a:pt x="1411" y="2780"/>
                </a:cubicBezTo>
                <a:cubicBezTo>
                  <a:pt x="1413" y="2780"/>
                  <a:pt x="1416" y="2780"/>
                  <a:pt x="1419" y="2780"/>
                </a:cubicBezTo>
                <a:lnTo>
                  <a:pt x="2419" y="2622"/>
                </a:lnTo>
                <a:lnTo>
                  <a:pt x="2738" y="2672"/>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783">
              <a:defRPr/>
            </a:pPr>
            <a:endParaRPr lang="en-US" sz="1350" kern="0">
              <a:solidFill>
                <a:srgbClr val="000000"/>
              </a:solidFill>
              <a:latin typeface="Calibri Light"/>
            </a:endParaRPr>
          </a:p>
        </p:txBody>
      </p:sp>
      <p:sp>
        <p:nvSpPr>
          <p:cNvPr id="34" name="Freeform 17">
            <a:extLst>
              <a:ext uri="{FF2B5EF4-FFF2-40B4-BE49-F238E27FC236}">
                <a16:creationId xmlns:a16="http://schemas.microsoft.com/office/drawing/2014/main" id="{69D82FF1-C4AB-4129-ACE8-A419E9FFB81D}"/>
              </a:ext>
            </a:extLst>
          </p:cNvPr>
          <p:cNvSpPr>
            <a:spLocks noChangeAspect="1" noEditPoints="1"/>
          </p:cNvSpPr>
          <p:nvPr/>
        </p:nvSpPr>
        <p:spPr bwMode="auto">
          <a:xfrm>
            <a:off x="3143079" y="1732115"/>
            <a:ext cx="676940" cy="636471"/>
          </a:xfrm>
          <a:custGeom>
            <a:avLst/>
            <a:gdLst>
              <a:gd name="T0" fmla="*/ 1720 w 4799"/>
              <a:gd name="T1" fmla="*/ 2753 h 4514"/>
              <a:gd name="T2" fmla="*/ 1720 w 4799"/>
              <a:gd name="T3" fmla="*/ 2517 h 4514"/>
              <a:gd name="T4" fmla="*/ 1720 w 4799"/>
              <a:gd name="T5" fmla="*/ 2753 h 4514"/>
              <a:gd name="T6" fmla="*/ 2743 w 4799"/>
              <a:gd name="T7" fmla="*/ 1837 h 4514"/>
              <a:gd name="T8" fmla="*/ 2861 w 4799"/>
              <a:gd name="T9" fmla="*/ 1956 h 4514"/>
              <a:gd name="T10" fmla="*/ 2625 w 4799"/>
              <a:gd name="T11" fmla="*/ 1956 h 4514"/>
              <a:gd name="T12" fmla="*/ 2743 w 4799"/>
              <a:gd name="T13" fmla="*/ 1837 h 4514"/>
              <a:gd name="T14" fmla="*/ 4254 w 4799"/>
              <a:gd name="T15" fmla="*/ 1051 h 4514"/>
              <a:gd name="T16" fmla="*/ 4254 w 4799"/>
              <a:gd name="T17" fmla="*/ 1288 h 4514"/>
              <a:gd name="T18" fmla="*/ 4254 w 4799"/>
              <a:gd name="T19" fmla="*/ 1051 h 4514"/>
              <a:gd name="T20" fmla="*/ 2743 w 4799"/>
              <a:gd name="T21" fmla="*/ 2204 h 4514"/>
              <a:gd name="T22" fmla="*/ 2991 w 4799"/>
              <a:gd name="T23" fmla="*/ 1956 h 4514"/>
              <a:gd name="T24" fmla="*/ 4073 w 4799"/>
              <a:gd name="T25" fmla="*/ 1339 h 4514"/>
              <a:gd name="T26" fmla="*/ 4502 w 4799"/>
              <a:gd name="T27" fmla="*/ 1170 h 4514"/>
              <a:gd name="T28" fmla="*/ 4006 w 4799"/>
              <a:gd name="T29" fmla="*/ 1170 h 4514"/>
              <a:gd name="T30" fmla="*/ 2921 w 4799"/>
              <a:gd name="T31" fmla="*/ 1783 h 4514"/>
              <a:gd name="T32" fmla="*/ 2495 w 4799"/>
              <a:gd name="T33" fmla="*/ 1956 h 4514"/>
              <a:gd name="T34" fmla="*/ 1882 w 4799"/>
              <a:gd name="T35" fmla="*/ 2448 h 4514"/>
              <a:gd name="T36" fmla="*/ 1474 w 4799"/>
              <a:gd name="T37" fmla="*/ 2622 h 4514"/>
              <a:gd name="T38" fmla="*/ 497 w 4799"/>
              <a:gd name="T39" fmla="*/ 2900 h 4514"/>
              <a:gd name="T40" fmla="*/ 574 w 4799"/>
              <a:gd name="T41" fmla="*/ 2950 h 4514"/>
              <a:gd name="T42" fmla="*/ 1720 w 4799"/>
              <a:gd name="T43" fmla="*/ 2883 h 4514"/>
              <a:gd name="T44" fmla="*/ 1954 w 4799"/>
              <a:gd name="T45" fmla="*/ 2556 h 4514"/>
              <a:gd name="T46" fmla="*/ 2743 w 4799"/>
              <a:gd name="T47" fmla="*/ 2204 h 4514"/>
              <a:gd name="T48" fmla="*/ 1915 w 4799"/>
              <a:gd name="T49" fmla="*/ 206 h 4514"/>
              <a:gd name="T50" fmla="*/ 1991 w 4799"/>
              <a:gd name="T51" fmla="*/ 129 h 4514"/>
              <a:gd name="T52" fmla="*/ 2884 w 4799"/>
              <a:gd name="T53" fmla="*/ 206 h 4514"/>
              <a:gd name="T54" fmla="*/ 1985 w 4799"/>
              <a:gd name="T55" fmla="*/ 281 h 4514"/>
              <a:gd name="T56" fmla="*/ 1915 w 4799"/>
              <a:gd name="T57" fmla="*/ 206 h 4514"/>
              <a:gd name="T58" fmla="*/ 4513 w 4799"/>
              <a:gd name="T59" fmla="*/ 281 h 4514"/>
              <a:gd name="T60" fmla="*/ 3014 w 4799"/>
              <a:gd name="T61" fmla="*/ 206 h 4514"/>
              <a:gd name="T62" fmla="*/ 1991 w 4799"/>
              <a:gd name="T63" fmla="*/ 0 h 4514"/>
              <a:gd name="T64" fmla="*/ 1800 w 4799"/>
              <a:gd name="T65" fmla="*/ 281 h 4514"/>
              <a:gd name="T66" fmla="*/ 0 w 4799"/>
              <a:gd name="T67" fmla="*/ 567 h 4514"/>
              <a:gd name="T68" fmla="*/ 286 w 4799"/>
              <a:gd name="T69" fmla="*/ 3350 h 4514"/>
              <a:gd name="T70" fmla="*/ 2224 w 4799"/>
              <a:gd name="T71" fmla="*/ 3350 h 4514"/>
              <a:gd name="T72" fmla="*/ 2343 w 4799"/>
              <a:gd name="T73" fmla="*/ 4127 h 4514"/>
              <a:gd name="T74" fmla="*/ 695 w 4799"/>
              <a:gd name="T75" fmla="*/ 4452 h 4514"/>
              <a:gd name="T76" fmla="*/ 769 w 4799"/>
              <a:gd name="T77" fmla="*/ 4506 h 4514"/>
              <a:gd name="T78" fmla="*/ 4030 w 4799"/>
              <a:gd name="T79" fmla="*/ 4514 h 4514"/>
              <a:gd name="T80" fmla="*/ 4105 w 4799"/>
              <a:gd name="T81" fmla="*/ 4460 h 4514"/>
              <a:gd name="T82" fmla="*/ 2473 w 4799"/>
              <a:gd name="T83" fmla="*/ 4127 h 4514"/>
              <a:gd name="T84" fmla="*/ 2226 w 4799"/>
              <a:gd name="T85" fmla="*/ 3220 h 4514"/>
              <a:gd name="T86" fmla="*/ 129 w 4799"/>
              <a:gd name="T87" fmla="*/ 3064 h 4514"/>
              <a:gd name="T88" fmla="*/ 286 w 4799"/>
              <a:gd name="T89" fmla="*/ 410 h 4514"/>
              <a:gd name="T90" fmla="*/ 1991 w 4799"/>
              <a:gd name="T91" fmla="*/ 412 h 4514"/>
              <a:gd name="T92" fmla="*/ 2820 w 4799"/>
              <a:gd name="T93" fmla="*/ 410 h 4514"/>
              <a:gd name="T94" fmla="*/ 4670 w 4799"/>
              <a:gd name="T95" fmla="*/ 567 h 4514"/>
              <a:gd name="T96" fmla="*/ 4513 w 4799"/>
              <a:gd name="T97" fmla="*/ 3220 h 4514"/>
              <a:gd name="T98" fmla="*/ 2618 w 4799"/>
              <a:gd name="T99" fmla="*/ 3285 h 4514"/>
              <a:gd name="T100" fmla="*/ 4513 w 4799"/>
              <a:gd name="T101" fmla="*/ 3350 h 4514"/>
              <a:gd name="T102" fmla="*/ 4799 w 4799"/>
              <a:gd name="T103" fmla="*/ 567 h 4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99" h="4514">
                <a:moveTo>
                  <a:pt x="1720" y="2753"/>
                </a:moveTo>
                <a:lnTo>
                  <a:pt x="1720" y="2753"/>
                </a:lnTo>
                <a:cubicBezTo>
                  <a:pt x="1655" y="2753"/>
                  <a:pt x="1602" y="2700"/>
                  <a:pt x="1602" y="2635"/>
                </a:cubicBezTo>
                <a:cubicBezTo>
                  <a:pt x="1602" y="2570"/>
                  <a:pt x="1655" y="2517"/>
                  <a:pt x="1720" y="2517"/>
                </a:cubicBezTo>
                <a:cubicBezTo>
                  <a:pt x="1786" y="2517"/>
                  <a:pt x="1839" y="2570"/>
                  <a:pt x="1839" y="2635"/>
                </a:cubicBezTo>
                <a:cubicBezTo>
                  <a:pt x="1839" y="2700"/>
                  <a:pt x="1786" y="2753"/>
                  <a:pt x="1720" y="2753"/>
                </a:cubicBezTo>
                <a:lnTo>
                  <a:pt x="1720" y="2753"/>
                </a:lnTo>
                <a:close/>
                <a:moveTo>
                  <a:pt x="2743" y="1837"/>
                </a:moveTo>
                <a:lnTo>
                  <a:pt x="2743" y="1837"/>
                </a:lnTo>
                <a:cubicBezTo>
                  <a:pt x="2808" y="1837"/>
                  <a:pt x="2861" y="1890"/>
                  <a:pt x="2861" y="1956"/>
                </a:cubicBezTo>
                <a:cubicBezTo>
                  <a:pt x="2861" y="2021"/>
                  <a:pt x="2808" y="2074"/>
                  <a:pt x="2743" y="2074"/>
                </a:cubicBezTo>
                <a:cubicBezTo>
                  <a:pt x="2678" y="2074"/>
                  <a:pt x="2625" y="2021"/>
                  <a:pt x="2625" y="1956"/>
                </a:cubicBezTo>
                <a:cubicBezTo>
                  <a:pt x="2625" y="1890"/>
                  <a:pt x="2678" y="1837"/>
                  <a:pt x="2743" y="1837"/>
                </a:cubicBezTo>
                <a:lnTo>
                  <a:pt x="2743" y="1837"/>
                </a:lnTo>
                <a:close/>
                <a:moveTo>
                  <a:pt x="4254" y="1051"/>
                </a:moveTo>
                <a:lnTo>
                  <a:pt x="4254" y="1051"/>
                </a:lnTo>
                <a:cubicBezTo>
                  <a:pt x="4319" y="1051"/>
                  <a:pt x="4372" y="1104"/>
                  <a:pt x="4372" y="1170"/>
                </a:cubicBezTo>
                <a:cubicBezTo>
                  <a:pt x="4372" y="1235"/>
                  <a:pt x="4319" y="1288"/>
                  <a:pt x="4254" y="1288"/>
                </a:cubicBezTo>
                <a:cubicBezTo>
                  <a:pt x="4189" y="1288"/>
                  <a:pt x="4136" y="1235"/>
                  <a:pt x="4136" y="1170"/>
                </a:cubicBezTo>
                <a:cubicBezTo>
                  <a:pt x="4136" y="1104"/>
                  <a:pt x="4189" y="1051"/>
                  <a:pt x="4254" y="1051"/>
                </a:cubicBezTo>
                <a:lnTo>
                  <a:pt x="4254" y="1051"/>
                </a:lnTo>
                <a:close/>
                <a:moveTo>
                  <a:pt x="2743" y="2204"/>
                </a:moveTo>
                <a:lnTo>
                  <a:pt x="2743" y="2204"/>
                </a:lnTo>
                <a:cubicBezTo>
                  <a:pt x="2880" y="2204"/>
                  <a:pt x="2991" y="2092"/>
                  <a:pt x="2991" y="1956"/>
                </a:cubicBezTo>
                <a:cubicBezTo>
                  <a:pt x="2991" y="1935"/>
                  <a:pt x="2988" y="1916"/>
                  <a:pt x="2983" y="1897"/>
                </a:cubicBezTo>
                <a:lnTo>
                  <a:pt x="4073" y="1339"/>
                </a:lnTo>
                <a:cubicBezTo>
                  <a:pt x="4119" y="1387"/>
                  <a:pt x="4182" y="1418"/>
                  <a:pt x="4254" y="1418"/>
                </a:cubicBezTo>
                <a:cubicBezTo>
                  <a:pt x="4391" y="1418"/>
                  <a:pt x="4502" y="1306"/>
                  <a:pt x="4502" y="1170"/>
                </a:cubicBezTo>
                <a:cubicBezTo>
                  <a:pt x="4502" y="1033"/>
                  <a:pt x="4391" y="922"/>
                  <a:pt x="4254" y="922"/>
                </a:cubicBezTo>
                <a:cubicBezTo>
                  <a:pt x="4117" y="922"/>
                  <a:pt x="4006" y="1033"/>
                  <a:pt x="4006" y="1170"/>
                </a:cubicBezTo>
                <a:cubicBezTo>
                  <a:pt x="4006" y="1188"/>
                  <a:pt x="4008" y="1207"/>
                  <a:pt x="4012" y="1224"/>
                </a:cubicBezTo>
                <a:lnTo>
                  <a:pt x="2921" y="1783"/>
                </a:lnTo>
                <a:cubicBezTo>
                  <a:pt x="2876" y="1737"/>
                  <a:pt x="2813" y="1707"/>
                  <a:pt x="2743" y="1707"/>
                </a:cubicBezTo>
                <a:cubicBezTo>
                  <a:pt x="2606" y="1707"/>
                  <a:pt x="2495" y="1819"/>
                  <a:pt x="2495" y="1956"/>
                </a:cubicBezTo>
                <a:cubicBezTo>
                  <a:pt x="2495" y="1981"/>
                  <a:pt x="2500" y="2005"/>
                  <a:pt x="2507" y="2029"/>
                </a:cubicBezTo>
                <a:lnTo>
                  <a:pt x="1882" y="2448"/>
                </a:lnTo>
                <a:cubicBezTo>
                  <a:pt x="1838" y="2410"/>
                  <a:pt x="1782" y="2387"/>
                  <a:pt x="1720" y="2387"/>
                </a:cubicBezTo>
                <a:cubicBezTo>
                  <a:pt x="1588" y="2387"/>
                  <a:pt x="1480" y="2491"/>
                  <a:pt x="1474" y="2622"/>
                </a:cubicBezTo>
                <a:lnTo>
                  <a:pt x="547" y="2823"/>
                </a:lnTo>
                <a:cubicBezTo>
                  <a:pt x="512" y="2831"/>
                  <a:pt x="489" y="2865"/>
                  <a:pt x="497" y="2900"/>
                </a:cubicBezTo>
                <a:cubicBezTo>
                  <a:pt x="504" y="2931"/>
                  <a:pt x="531" y="2951"/>
                  <a:pt x="560" y="2951"/>
                </a:cubicBezTo>
                <a:cubicBezTo>
                  <a:pt x="565" y="2951"/>
                  <a:pt x="570" y="2951"/>
                  <a:pt x="574" y="2950"/>
                </a:cubicBezTo>
                <a:lnTo>
                  <a:pt x="1501" y="2749"/>
                </a:lnTo>
                <a:cubicBezTo>
                  <a:pt x="1543" y="2828"/>
                  <a:pt x="1625" y="2883"/>
                  <a:pt x="1720" y="2883"/>
                </a:cubicBezTo>
                <a:cubicBezTo>
                  <a:pt x="1857" y="2883"/>
                  <a:pt x="1968" y="2772"/>
                  <a:pt x="1968" y="2635"/>
                </a:cubicBezTo>
                <a:cubicBezTo>
                  <a:pt x="1968" y="2607"/>
                  <a:pt x="1963" y="2581"/>
                  <a:pt x="1954" y="2556"/>
                </a:cubicBezTo>
                <a:lnTo>
                  <a:pt x="2576" y="2138"/>
                </a:lnTo>
                <a:cubicBezTo>
                  <a:pt x="2621" y="2179"/>
                  <a:pt x="2679" y="2204"/>
                  <a:pt x="2743" y="2204"/>
                </a:cubicBezTo>
                <a:lnTo>
                  <a:pt x="2743" y="2204"/>
                </a:lnTo>
                <a:close/>
                <a:moveTo>
                  <a:pt x="1915" y="206"/>
                </a:moveTo>
                <a:lnTo>
                  <a:pt x="1915" y="206"/>
                </a:lnTo>
                <a:cubicBezTo>
                  <a:pt x="1915" y="164"/>
                  <a:pt x="1949" y="129"/>
                  <a:pt x="1991" y="129"/>
                </a:cubicBezTo>
                <a:lnTo>
                  <a:pt x="2808" y="129"/>
                </a:lnTo>
                <a:cubicBezTo>
                  <a:pt x="2850" y="129"/>
                  <a:pt x="2884" y="164"/>
                  <a:pt x="2884" y="206"/>
                </a:cubicBezTo>
                <a:cubicBezTo>
                  <a:pt x="2884" y="245"/>
                  <a:pt x="2853" y="277"/>
                  <a:pt x="2814" y="281"/>
                </a:cubicBezTo>
                <a:lnTo>
                  <a:pt x="1985" y="281"/>
                </a:lnTo>
                <a:cubicBezTo>
                  <a:pt x="1946" y="277"/>
                  <a:pt x="1915" y="245"/>
                  <a:pt x="1915" y="206"/>
                </a:cubicBezTo>
                <a:lnTo>
                  <a:pt x="1915" y="206"/>
                </a:lnTo>
                <a:close/>
                <a:moveTo>
                  <a:pt x="4513" y="281"/>
                </a:moveTo>
                <a:lnTo>
                  <a:pt x="4513" y="281"/>
                </a:lnTo>
                <a:lnTo>
                  <a:pt x="2999" y="281"/>
                </a:lnTo>
                <a:cubicBezTo>
                  <a:pt x="3008" y="257"/>
                  <a:pt x="3014" y="232"/>
                  <a:pt x="3014" y="206"/>
                </a:cubicBezTo>
                <a:cubicBezTo>
                  <a:pt x="3014" y="92"/>
                  <a:pt x="2921" y="0"/>
                  <a:pt x="2808" y="0"/>
                </a:cubicBezTo>
                <a:lnTo>
                  <a:pt x="1991" y="0"/>
                </a:lnTo>
                <a:cubicBezTo>
                  <a:pt x="1878" y="0"/>
                  <a:pt x="1785" y="92"/>
                  <a:pt x="1785" y="206"/>
                </a:cubicBezTo>
                <a:cubicBezTo>
                  <a:pt x="1785" y="232"/>
                  <a:pt x="1791" y="257"/>
                  <a:pt x="1800" y="281"/>
                </a:cubicBezTo>
                <a:lnTo>
                  <a:pt x="286" y="281"/>
                </a:lnTo>
                <a:cubicBezTo>
                  <a:pt x="128" y="281"/>
                  <a:pt x="0" y="409"/>
                  <a:pt x="0" y="567"/>
                </a:cubicBezTo>
                <a:lnTo>
                  <a:pt x="0" y="3064"/>
                </a:lnTo>
                <a:cubicBezTo>
                  <a:pt x="0" y="3222"/>
                  <a:pt x="128" y="3350"/>
                  <a:pt x="286" y="3350"/>
                </a:cubicBezTo>
                <a:lnTo>
                  <a:pt x="2217" y="3350"/>
                </a:lnTo>
                <a:lnTo>
                  <a:pt x="2224" y="3350"/>
                </a:lnTo>
                <a:cubicBezTo>
                  <a:pt x="2290" y="3350"/>
                  <a:pt x="2343" y="3403"/>
                  <a:pt x="2343" y="3468"/>
                </a:cubicBezTo>
                <a:lnTo>
                  <a:pt x="2343" y="4127"/>
                </a:lnTo>
                <a:lnTo>
                  <a:pt x="749" y="4378"/>
                </a:lnTo>
                <a:cubicBezTo>
                  <a:pt x="714" y="4383"/>
                  <a:pt x="690" y="4417"/>
                  <a:pt x="695" y="4452"/>
                </a:cubicBezTo>
                <a:cubicBezTo>
                  <a:pt x="700" y="4484"/>
                  <a:pt x="728" y="4507"/>
                  <a:pt x="759" y="4507"/>
                </a:cubicBezTo>
                <a:cubicBezTo>
                  <a:pt x="763" y="4507"/>
                  <a:pt x="766" y="4507"/>
                  <a:pt x="769" y="4506"/>
                </a:cubicBezTo>
                <a:lnTo>
                  <a:pt x="2407" y="4248"/>
                </a:lnTo>
                <a:lnTo>
                  <a:pt x="4030" y="4514"/>
                </a:lnTo>
                <a:cubicBezTo>
                  <a:pt x="4034" y="4514"/>
                  <a:pt x="4037" y="4514"/>
                  <a:pt x="4041" y="4514"/>
                </a:cubicBezTo>
                <a:cubicBezTo>
                  <a:pt x="4072" y="4514"/>
                  <a:pt x="4099" y="4492"/>
                  <a:pt x="4105" y="4460"/>
                </a:cubicBezTo>
                <a:cubicBezTo>
                  <a:pt x="4110" y="4425"/>
                  <a:pt x="4086" y="4391"/>
                  <a:pt x="4051" y="4385"/>
                </a:cubicBezTo>
                <a:lnTo>
                  <a:pt x="2473" y="4127"/>
                </a:lnTo>
                <a:lnTo>
                  <a:pt x="2473" y="3468"/>
                </a:lnTo>
                <a:cubicBezTo>
                  <a:pt x="2473" y="3332"/>
                  <a:pt x="2361" y="3220"/>
                  <a:pt x="2226" y="3220"/>
                </a:cubicBezTo>
                <a:lnTo>
                  <a:pt x="286" y="3220"/>
                </a:lnTo>
                <a:cubicBezTo>
                  <a:pt x="199" y="3220"/>
                  <a:pt x="129" y="3150"/>
                  <a:pt x="129" y="3064"/>
                </a:cubicBezTo>
                <a:lnTo>
                  <a:pt x="129" y="567"/>
                </a:lnTo>
                <a:cubicBezTo>
                  <a:pt x="129" y="481"/>
                  <a:pt x="199" y="410"/>
                  <a:pt x="286" y="410"/>
                </a:cubicBezTo>
                <a:lnTo>
                  <a:pt x="1979" y="410"/>
                </a:lnTo>
                <a:cubicBezTo>
                  <a:pt x="1983" y="411"/>
                  <a:pt x="1987" y="412"/>
                  <a:pt x="1991" y="412"/>
                </a:cubicBezTo>
                <a:lnTo>
                  <a:pt x="2808" y="412"/>
                </a:lnTo>
                <a:cubicBezTo>
                  <a:pt x="2812" y="412"/>
                  <a:pt x="2816" y="411"/>
                  <a:pt x="2820" y="410"/>
                </a:cubicBezTo>
                <a:lnTo>
                  <a:pt x="4513" y="410"/>
                </a:lnTo>
                <a:cubicBezTo>
                  <a:pt x="4600" y="410"/>
                  <a:pt x="4670" y="481"/>
                  <a:pt x="4670" y="567"/>
                </a:cubicBezTo>
                <a:lnTo>
                  <a:pt x="4670" y="3064"/>
                </a:lnTo>
                <a:cubicBezTo>
                  <a:pt x="4670" y="3150"/>
                  <a:pt x="4600" y="3220"/>
                  <a:pt x="4513" y="3220"/>
                </a:cubicBezTo>
                <a:lnTo>
                  <a:pt x="2682" y="3220"/>
                </a:lnTo>
                <a:cubicBezTo>
                  <a:pt x="2647" y="3220"/>
                  <a:pt x="2618" y="3249"/>
                  <a:pt x="2618" y="3285"/>
                </a:cubicBezTo>
                <a:cubicBezTo>
                  <a:pt x="2618" y="3321"/>
                  <a:pt x="2647" y="3350"/>
                  <a:pt x="2682" y="3350"/>
                </a:cubicBezTo>
                <a:lnTo>
                  <a:pt x="4513" y="3350"/>
                </a:lnTo>
                <a:cubicBezTo>
                  <a:pt x="4671" y="3350"/>
                  <a:pt x="4799" y="3222"/>
                  <a:pt x="4799" y="3064"/>
                </a:cubicBezTo>
                <a:lnTo>
                  <a:pt x="4799" y="567"/>
                </a:lnTo>
                <a:cubicBezTo>
                  <a:pt x="4799" y="409"/>
                  <a:pt x="4671" y="281"/>
                  <a:pt x="4513" y="2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a:solidFill>
                <a:srgbClr val="012036"/>
              </a:solidFill>
              <a:latin typeface="Calibri" panose="020F0502020204030204"/>
            </a:endParaRPr>
          </a:p>
        </p:txBody>
      </p:sp>
      <p:sp>
        <p:nvSpPr>
          <p:cNvPr id="29" name="TextBox 28">
            <a:extLst>
              <a:ext uri="{FF2B5EF4-FFF2-40B4-BE49-F238E27FC236}">
                <a16:creationId xmlns:a16="http://schemas.microsoft.com/office/drawing/2014/main" id="{D283AECE-B73E-42E6-9710-DB36A25ED204}"/>
              </a:ext>
            </a:extLst>
          </p:cNvPr>
          <p:cNvSpPr txBox="1"/>
          <p:nvPr/>
        </p:nvSpPr>
        <p:spPr>
          <a:xfrm>
            <a:off x="341196" y="185583"/>
            <a:ext cx="8461612" cy="519373"/>
          </a:xfrm>
          <a:prstGeom prst="rect">
            <a:avLst/>
          </a:prstGeom>
          <a:noFill/>
        </p:spPr>
        <p:txBody>
          <a:bodyPr wrap="square"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37">
              <a:defRPr/>
            </a:pPr>
            <a:r>
              <a:rPr lang="en-US" sz="2775">
                <a:solidFill>
                  <a:srgbClr val="FFFFFF"/>
                </a:solidFill>
                <a:latin typeface="Calibri"/>
                <a:cs typeface="Calibri"/>
              </a:rPr>
              <a:t>No-cost resources</a:t>
            </a:r>
          </a:p>
        </p:txBody>
      </p:sp>
    </p:spTree>
    <p:extLst>
      <p:ext uri="{BB962C8B-B14F-4D97-AF65-F5344CB8AC3E}">
        <p14:creationId xmlns:p14="http://schemas.microsoft.com/office/powerpoint/2010/main" val="389250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par>
                                <p:cTn id="32" presetID="31" presetClass="entr" presetSubtype="0" fill="hold" grpId="0" nodeType="withEffect">
                                  <p:stCondLst>
                                    <p:cond delay="50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90"/>
                                          </p:val>
                                        </p:tav>
                                        <p:tav tm="100000">
                                          <p:val>
                                            <p:fltVal val="0"/>
                                          </p:val>
                                        </p:tav>
                                      </p:tavLst>
                                    </p:anim>
                                    <p:animEffect transition="in" filter="fade">
                                      <p:cBhvr>
                                        <p:cTn id="37" dur="500"/>
                                        <p:tgtEl>
                                          <p:spTgt spid="1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 calcmode="lin" valueType="num">
                                      <p:cBhvr>
                                        <p:cTn id="51" dur="500" fill="hold"/>
                                        <p:tgtEl>
                                          <p:spTgt spid="13"/>
                                        </p:tgtEl>
                                        <p:attrNameLst>
                                          <p:attrName>style.rotation</p:attrName>
                                        </p:attrNameLst>
                                      </p:cBhvr>
                                      <p:tavLst>
                                        <p:tav tm="0">
                                          <p:val>
                                            <p:fltVal val="90"/>
                                          </p:val>
                                        </p:tav>
                                        <p:tav tm="100000">
                                          <p:val>
                                            <p:fltVal val="0"/>
                                          </p:val>
                                        </p:tav>
                                      </p:tavLst>
                                    </p:anim>
                                    <p:animEffect transition="in" filter="fade">
                                      <p:cBhvr>
                                        <p:cTn id="52" dur="500"/>
                                        <p:tgtEl>
                                          <p:spTgt spid="13"/>
                                        </p:tgtEl>
                                      </p:cBhvr>
                                    </p:animEffect>
                                  </p:childTnLst>
                                </p:cTn>
                              </p:par>
                              <p:par>
                                <p:cTn id="53" presetID="31" presetClass="entr" presetSubtype="0" fill="hold" grpId="0" nodeType="withEffect">
                                  <p:stCondLst>
                                    <p:cond delay="5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90"/>
                                          </p:val>
                                        </p:tav>
                                        <p:tav tm="100000">
                                          <p:val>
                                            <p:fltVal val="0"/>
                                          </p:val>
                                        </p:tav>
                                      </p:tavLst>
                                    </p:anim>
                                    <p:animEffect transition="in" filter="fade">
                                      <p:cBhvr>
                                        <p:cTn id="58" dur="500"/>
                                        <p:tgtEl>
                                          <p:spTgt spid="1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 calcmode="lin" valueType="num">
                                      <p:cBhvr>
                                        <p:cTn id="72" dur="500" fill="hold"/>
                                        <p:tgtEl>
                                          <p:spTgt spid="16"/>
                                        </p:tgtEl>
                                        <p:attrNameLst>
                                          <p:attrName>style.rotation</p:attrName>
                                        </p:attrNameLst>
                                      </p:cBhvr>
                                      <p:tavLst>
                                        <p:tav tm="0">
                                          <p:val>
                                            <p:fltVal val="90"/>
                                          </p:val>
                                        </p:tav>
                                        <p:tav tm="100000">
                                          <p:val>
                                            <p:fltVal val="0"/>
                                          </p:val>
                                        </p:tav>
                                      </p:tavLst>
                                    </p:anim>
                                    <p:animEffect transition="in" filter="fade">
                                      <p:cBhvr>
                                        <p:cTn id="73" dur="500"/>
                                        <p:tgtEl>
                                          <p:spTgt spid="16"/>
                                        </p:tgtEl>
                                      </p:cBhvr>
                                    </p:animEffect>
                                  </p:childTnLst>
                                </p:cTn>
                              </p:par>
                              <p:par>
                                <p:cTn id="74" presetID="31" presetClass="entr" presetSubtype="0" fill="hold" grpId="0" nodeType="withEffect">
                                  <p:stCondLst>
                                    <p:cond delay="50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 calcmode="lin" valueType="num">
                                      <p:cBhvr>
                                        <p:cTn id="78" dur="500" fill="hold"/>
                                        <p:tgtEl>
                                          <p:spTgt spid="17"/>
                                        </p:tgtEl>
                                        <p:attrNameLst>
                                          <p:attrName>style.rotation</p:attrName>
                                        </p:attrNameLst>
                                      </p:cBhvr>
                                      <p:tavLst>
                                        <p:tav tm="0">
                                          <p:val>
                                            <p:fltVal val="90"/>
                                          </p:val>
                                        </p:tav>
                                        <p:tav tm="100000">
                                          <p:val>
                                            <p:fltVal val="0"/>
                                          </p:val>
                                        </p:tav>
                                      </p:tavLst>
                                    </p:anim>
                                    <p:animEffect transition="in" filter="fade">
                                      <p:cBhvr>
                                        <p:cTn id="79" dur="500"/>
                                        <p:tgtEl>
                                          <p:spTgt spid="17"/>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9" grpId="0"/>
      <p:bldP spid="25" grpId="0"/>
      <p:bldP spid="10" grpId="0" animBg="1"/>
      <p:bldP spid="11" grpId="0" animBg="1"/>
      <p:bldP spid="20" grpId="0"/>
      <p:bldP spid="26" grpId="0"/>
      <p:bldP spid="13" grpId="0" animBg="1"/>
      <p:bldP spid="14" grpId="0" animBg="1"/>
      <p:bldP spid="21" grpId="0"/>
      <p:bldP spid="27" grpId="0"/>
      <p:bldP spid="16" grpId="0" animBg="1"/>
      <p:bldP spid="17" grpId="0" animBg="1"/>
      <p:bldP spid="22"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EF894C0-5D4E-D94B-BFEE-C7FE55C52219}"/>
              </a:ext>
            </a:extLst>
          </p:cNvPr>
          <p:cNvSpPr txBox="1"/>
          <p:nvPr/>
        </p:nvSpPr>
        <p:spPr>
          <a:xfrm>
            <a:off x="116521" y="174154"/>
            <a:ext cx="8782493" cy="523220"/>
          </a:xfrm>
          <a:prstGeom prst="rect">
            <a:avLst/>
          </a:prstGeom>
          <a:noFill/>
        </p:spPr>
        <p:txBody>
          <a:bodyPr wrap="square" rtlCol="0" anchor="t">
            <a:spAutoFit/>
          </a:bodyPr>
          <a:lstStyle/>
          <a:p>
            <a:pPr algn="ctr" defTabSz="457189">
              <a:defRPr/>
            </a:pPr>
            <a:r>
              <a:rPr lang="en-US" sz="2800">
                <a:solidFill>
                  <a:srgbClr val="FFFFFF"/>
                </a:solidFill>
                <a:latin typeface="Calibri"/>
                <a:cs typeface="Helvetica"/>
              </a:rPr>
              <a:t>SAS Learning Software</a:t>
            </a:r>
          </a:p>
        </p:txBody>
      </p:sp>
      <p:pic>
        <p:nvPicPr>
          <p:cNvPr id="13" name="Picture 12">
            <a:extLst>
              <a:ext uri="{FF2B5EF4-FFF2-40B4-BE49-F238E27FC236}">
                <a16:creationId xmlns:a16="http://schemas.microsoft.com/office/drawing/2014/main" id="{91EF670F-8F49-4ECA-A01C-134DF1FB1617}"/>
              </a:ext>
            </a:extLst>
          </p:cNvPr>
          <p:cNvPicPr>
            <a:picLocks noChangeAspect="1"/>
          </p:cNvPicPr>
          <p:nvPr/>
        </p:nvPicPr>
        <p:blipFill rotWithShape="1">
          <a:blip r:embed="rId3"/>
          <a:srcRect l="68925" t="15970" r="1147" b="1876"/>
          <a:stretch/>
        </p:blipFill>
        <p:spPr>
          <a:xfrm>
            <a:off x="6911767" y="1055702"/>
            <a:ext cx="1712953" cy="3471705"/>
          </a:xfrm>
          <a:prstGeom prst="rect">
            <a:avLst/>
          </a:prstGeom>
          <a:ln w="25400" cap="rnd">
            <a:solidFill>
              <a:srgbClr val="19BBB7"/>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68F40F06-EB67-4D5F-BE38-F48B59E1D3D3}"/>
              </a:ext>
            </a:extLst>
          </p:cNvPr>
          <p:cNvPicPr>
            <a:picLocks noChangeAspect="1"/>
          </p:cNvPicPr>
          <p:nvPr/>
        </p:nvPicPr>
        <p:blipFill rotWithShape="1">
          <a:blip r:embed="rId3"/>
          <a:srcRect l="35716" t="14885" r="35477" b="5129"/>
          <a:stretch/>
        </p:blipFill>
        <p:spPr>
          <a:xfrm>
            <a:off x="519280" y="1082517"/>
            <a:ext cx="1712953" cy="3444890"/>
          </a:xfrm>
          <a:prstGeom prst="rect">
            <a:avLst/>
          </a:prstGeom>
          <a:ln w="25400" cap="rnd">
            <a:solidFill>
              <a:srgbClr val="19BBB7"/>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7572C53F-CFAA-4ED8-A177-DAE22EF21D56}"/>
              </a:ext>
            </a:extLst>
          </p:cNvPr>
          <p:cNvSpPr txBox="1"/>
          <p:nvPr/>
        </p:nvSpPr>
        <p:spPr>
          <a:xfrm>
            <a:off x="2411308" y="1190890"/>
            <a:ext cx="6487706" cy="3293209"/>
          </a:xfrm>
          <a:prstGeom prst="rect">
            <a:avLst/>
          </a:prstGeom>
          <a:noFill/>
        </p:spPr>
        <p:txBody>
          <a:bodyPr wrap="square" rtlCol="0">
            <a:spAutoFit/>
          </a:bodyPr>
          <a:lstStyle/>
          <a:p>
            <a:pPr defTabSz="457189">
              <a:defRPr/>
            </a:pPr>
            <a:r>
              <a:rPr lang="en-US" sz="1600" dirty="0">
                <a:solidFill>
                  <a:srgbClr val="FFFFFF"/>
                </a:solidFill>
                <a:latin typeface="Calibri Light" panose="020F0302020204030204"/>
              </a:rPr>
              <a:t>Features:</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SAS 9 tools: SAS Studio by default </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Quick startup from a web browser</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Cloud access from global server network</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5 GB cloud storage (additional 3 GB for Educators)</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Access to e-learning</a:t>
            </a:r>
          </a:p>
          <a:p>
            <a:pPr marL="285743" indent="-285743" defTabSz="457189">
              <a:buFont typeface="Arial" panose="020B0604020202020204" pitchFamily="34" charset="0"/>
              <a:buChar char="•"/>
              <a:defRPr/>
            </a:pPr>
            <a:r>
              <a:rPr lang="en-US" sz="1600" dirty="0">
                <a:solidFill>
                  <a:srgbClr val="FFFFFF"/>
                </a:solidFill>
                <a:latin typeface="Calibri Light" panose="020F0302020204030204"/>
              </a:rPr>
              <a:t>Create courses with shared data</a:t>
            </a:r>
          </a:p>
          <a:p>
            <a:pPr defTabSz="457189">
              <a:defRPr/>
            </a:pPr>
            <a:endParaRPr lang="en-US" sz="1600" dirty="0">
              <a:solidFill>
                <a:srgbClr val="FFFFFF"/>
              </a:solidFill>
              <a:latin typeface="Calibri Light" panose="020F0302020204030204"/>
            </a:endParaRPr>
          </a:p>
          <a:p>
            <a:pPr defTabSz="457189">
              <a:defRPr/>
            </a:pPr>
            <a:r>
              <a:rPr lang="en-US" sz="1600" dirty="0">
                <a:solidFill>
                  <a:srgbClr val="FFFFFF"/>
                </a:solidFill>
                <a:latin typeface="Calibri Light" panose="020F0302020204030204"/>
              </a:rPr>
              <a:t>Get started in 4 easy steps:</a:t>
            </a:r>
          </a:p>
          <a:p>
            <a:pPr marL="342892" indent="-342892" defTabSz="457189">
              <a:buFont typeface="+mj-lt"/>
              <a:buAutoNum type="arabicPeriod"/>
              <a:defRPr/>
            </a:pPr>
            <a:r>
              <a:rPr lang="en-US" sz="1600" dirty="0">
                <a:solidFill>
                  <a:srgbClr val="FFFFFF"/>
                </a:solidFill>
                <a:latin typeface="Calibri Light" panose="020F0302020204030204"/>
              </a:rPr>
              <a:t>Create a SAS Profile</a:t>
            </a:r>
          </a:p>
          <a:p>
            <a:pPr marL="342892" indent="-342892" defTabSz="457189">
              <a:buFont typeface="+mj-lt"/>
              <a:buAutoNum type="arabicPeriod"/>
              <a:defRPr/>
            </a:pPr>
            <a:r>
              <a:rPr lang="en-US" sz="1600" dirty="0">
                <a:solidFill>
                  <a:srgbClr val="FFFFFF"/>
                </a:solidFill>
                <a:latin typeface="Calibri Light" panose="020F0302020204030204"/>
              </a:rPr>
              <a:t>Register for SAS OnDemand for Academics</a:t>
            </a:r>
          </a:p>
          <a:p>
            <a:pPr marL="342892" indent="-342892" defTabSz="457189">
              <a:buFont typeface="+mj-lt"/>
              <a:buAutoNum type="arabicPeriod"/>
              <a:defRPr/>
            </a:pPr>
            <a:r>
              <a:rPr lang="en-US" sz="1600" dirty="0">
                <a:solidFill>
                  <a:srgbClr val="FFFFFF"/>
                </a:solidFill>
                <a:latin typeface="Calibri Light" panose="020F0302020204030204"/>
              </a:rPr>
              <a:t>Activate by email </a:t>
            </a:r>
          </a:p>
          <a:p>
            <a:pPr marL="342892" indent="-342892" defTabSz="457189">
              <a:buFont typeface="+mj-lt"/>
              <a:buAutoNum type="arabicPeriod"/>
              <a:defRPr/>
            </a:pPr>
            <a:r>
              <a:rPr lang="en-US" sz="1600" dirty="0">
                <a:solidFill>
                  <a:srgbClr val="FFFFFF"/>
                </a:solidFill>
                <a:latin typeface="Calibri Light" panose="020F0302020204030204"/>
              </a:rPr>
              <a:t>Log in to ODA welcome page</a:t>
            </a:r>
          </a:p>
        </p:txBody>
      </p:sp>
      <p:sp>
        <p:nvSpPr>
          <p:cNvPr id="2" name="TextBox 1">
            <a:extLst>
              <a:ext uri="{FF2B5EF4-FFF2-40B4-BE49-F238E27FC236}">
                <a16:creationId xmlns:a16="http://schemas.microsoft.com/office/drawing/2014/main" id="{F1CA884F-88F8-43F8-8A7F-79593F2B0853}"/>
              </a:ext>
            </a:extLst>
          </p:cNvPr>
          <p:cNvSpPr txBox="1"/>
          <p:nvPr/>
        </p:nvSpPr>
        <p:spPr>
          <a:xfrm>
            <a:off x="608817" y="2197101"/>
            <a:ext cx="1712953" cy="369332"/>
          </a:xfrm>
          <a:prstGeom prst="rect">
            <a:avLst/>
          </a:prstGeom>
          <a:noFill/>
        </p:spPr>
        <p:txBody>
          <a:bodyPr wrap="square" rtlCol="0">
            <a:spAutoFit/>
          </a:bodyPr>
          <a:lstStyle/>
          <a:p>
            <a:pPr defTabSz="457189"/>
            <a:endParaRPr lang="en-US">
              <a:solidFill>
                <a:srgbClr val="FFFFFF"/>
              </a:solidFill>
              <a:latin typeface="Calibri Light" panose="020F0302020204030204"/>
            </a:endParaRPr>
          </a:p>
        </p:txBody>
      </p:sp>
    </p:spTree>
    <p:extLst>
      <p:ext uri="{BB962C8B-B14F-4D97-AF65-F5344CB8AC3E}">
        <p14:creationId xmlns:p14="http://schemas.microsoft.com/office/powerpoint/2010/main" val="53251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4&quot;/&gt;&lt;lineCharCount val=&quot;13&quot;/&gt;&lt;lineCharCount val=&quot;12&quot;/&gt;&lt;lineCharCount val=&quot;13&quot;/&gt;&lt;lineCharCount val=&quot;11&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1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4.xml><?xml version="1.0" encoding="utf-8"?>
<a:theme xmlns:a="http://schemas.openxmlformats.org/drawingml/2006/main" name="2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5.xml><?xml version="1.0" encoding="utf-8"?>
<a:theme xmlns:a="http://schemas.openxmlformats.org/drawingml/2006/main" name="3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6.xml><?xml version="1.0" encoding="utf-8"?>
<a:theme xmlns:a="http://schemas.openxmlformats.org/drawingml/2006/main" name="4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7.xml><?xml version="1.0" encoding="utf-8"?>
<a:theme xmlns:a="http://schemas.openxmlformats.org/drawingml/2006/main" name="2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8.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accent4"/>
            </a:solidFill>
          </a:defRPr>
        </a:defPPr>
      </a:lstStyle>
    </a:txDef>
  </a:objectDefaults>
  <a:extraClrSchemeLst/>
  <a:extLst>
    <a:ext uri="{05A4C25C-085E-4340-85A3-A5531E510DB2}">
      <thm15:themeFamily xmlns:thm15="http://schemas.microsoft.com/office/thememl/2012/main" name="2023_Agendas_Timelines.potx" id="{AF8D59E2-90B7-40BE-8CDB-3D0E5FE36F9B}" vid="{9C73B3BD-23C8-4B6C-8EB5-69A64F42AA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2247B6AEE6824EBA5A81E62E743BF4" ma:contentTypeVersion="18" ma:contentTypeDescription="Create a new document." ma:contentTypeScope="" ma:versionID="cf69c9af26a06227639f56588437ed8a">
  <xsd:schema xmlns:xsd="http://www.w3.org/2001/XMLSchema" xmlns:xs="http://www.w3.org/2001/XMLSchema" xmlns:p="http://schemas.microsoft.com/office/2006/metadata/properties" xmlns:ns2="474e9b53-7120-4c6a-9ff0-5d0ee99e8fa3" xmlns:ns3="a6f2ae38-7a66-45e7-9e41-c52c9bd1ae4b" targetNamespace="http://schemas.microsoft.com/office/2006/metadata/properties" ma:root="true" ma:fieldsID="b9ba175ca827493eff4a7fbf6d6fae95" ns2:_="" ns3:_="">
    <xsd:import namespace="474e9b53-7120-4c6a-9ff0-5d0ee99e8fa3"/>
    <xsd:import namespace="a6f2ae38-7a66-45e7-9e41-c52c9bd1ae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DateCompleted"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4e9b53-7120-4c6a-9ff0-5d0ee99e8f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Completed" ma:index="21" nillable="true" ma:displayName="Date Completed" ma:format="DateOnly" ma:internalName="DateCompleted">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fd0e135-c9ac-4e89-9c36-fb2929ad0f0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2ae38-7a66-45e7-9e41-c52c9bd1ae4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6f315d8-cd88-4412-8523-0235389ab0ab}" ma:internalName="TaxCatchAll" ma:showField="CatchAllData" ma:web="a6f2ae38-7a66-45e7-9e41-c52c9bd1ae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ateCompleted xmlns="474e9b53-7120-4c6a-9ff0-5d0ee99e8fa3" xsi:nil="true"/>
    <TaxCatchAll xmlns="a6f2ae38-7a66-45e7-9e41-c52c9bd1ae4b" xsi:nil="true"/>
    <lcf76f155ced4ddcb4097134ff3c332f xmlns="474e9b53-7120-4c6a-9ff0-5d0ee99e8fa3">
      <Terms xmlns="http://schemas.microsoft.com/office/infopath/2007/PartnerControls"/>
    </lcf76f155ced4ddcb4097134ff3c332f>
    <SharedWithUsers xmlns="a6f2ae38-7a66-45e7-9e41-c52c9bd1ae4b">
      <UserInfo>
        <DisplayName>Liz Moran</DisplayName>
        <AccountId>13</AccountId>
        <AccountType/>
      </UserInfo>
      <UserInfo>
        <DisplayName>Tom Grant</DisplayName>
        <AccountId>20</AccountId>
        <AccountType/>
      </UserInfo>
      <UserInfo>
        <DisplayName>Linda Jordan</DisplayName>
        <AccountId>659</AccountId>
        <AccountType/>
      </UserInfo>
      <UserInfo>
        <DisplayName>Rachel McLawhon</DisplayName>
        <AccountId>130</AccountId>
        <AccountType/>
      </UserInfo>
    </SharedWithUsers>
  </documentManagement>
</p:properties>
</file>

<file path=customXml/itemProps1.xml><?xml version="1.0" encoding="utf-8"?>
<ds:datastoreItem xmlns:ds="http://schemas.openxmlformats.org/officeDocument/2006/customXml" ds:itemID="{BF9370C3-7451-47AA-B269-13C53013C48B}">
  <ds:schemaRefs>
    <ds:schemaRef ds:uri="http://schemas.microsoft.com/sharepoint/v3/contenttype/forms"/>
  </ds:schemaRefs>
</ds:datastoreItem>
</file>

<file path=customXml/itemProps2.xml><?xml version="1.0" encoding="utf-8"?>
<ds:datastoreItem xmlns:ds="http://schemas.openxmlformats.org/officeDocument/2006/customXml" ds:itemID="{2303B869-C101-4564-B90B-BE1ED1450B82}">
  <ds:schemaRefs>
    <ds:schemaRef ds:uri="474e9b53-7120-4c6a-9ff0-5d0ee99e8fa3"/>
    <ds:schemaRef ds:uri="a6f2ae38-7a66-45e7-9e41-c52c9bd1ae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8D2B7F-E637-442F-8DC5-C11BB604054D}">
  <ds:schemaRefs>
    <ds:schemaRef ds:uri="474e9b53-7120-4c6a-9ff0-5d0ee99e8fa3"/>
    <ds:schemaRef ds:uri="http://schemas.microsoft.com/office/2006/metadata/properties"/>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a6f2ae38-7a66-45e7-9e41-c52c9bd1ae4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SAS-External-16x9</Template>
  <TotalTime>81</TotalTime>
  <Words>1573</Words>
  <Application>Microsoft Office PowerPoint</Application>
  <PresentationFormat>On-screen Show (16:9)</PresentationFormat>
  <Paragraphs>186</Paragraphs>
  <Slides>18</Slides>
  <Notes>13</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18</vt:i4>
      </vt:variant>
    </vt:vector>
  </HeadingPairs>
  <TitlesOfParts>
    <vt:vector size="39" baseType="lpstr">
      <vt:lpstr>Anova</vt:lpstr>
      <vt:lpstr>Anova Bold</vt:lpstr>
      <vt:lpstr>Anova Light</vt:lpstr>
      <vt:lpstr>Arial</vt:lpstr>
      <vt:lpstr>Avenir Next Cyr W04 Light</vt:lpstr>
      <vt:lpstr>avenir-light</vt:lpstr>
      <vt:lpstr>Calibri</vt:lpstr>
      <vt:lpstr>Calibri (Body)</vt:lpstr>
      <vt:lpstr>Calibri Light</vt:lpstr>
      <vt:lpstr>Lucida Grande</vt:lpstr>
      <vt:lpstr>Times New Roman</vt:lpstr>
      <vt:lpstr>Wingdings</vt:lpstr>
      <vt:lpstr>1_2020-Template-External</vt:lpstr>
      <vt:lpstr>1_NDA</vt:lpstr>
      <vt:lpstr>1_SAS</vt:lpstr>
      <vt:lpstr>2_SAS</vt:lpstr>
      <vt:lpstr>3_SAS</vt:lpstr>
      <vt:lpstr>4_SAS</vt:lpstr>
      <vt:lpstr>2_2020-Template-External</vt:lpstr>
      <vt:lpstr>Office Theme</vt:lpstr>
      <vt:lpstr>SAS - EXTERNAL</vt:lpstr>
      <vt:lpstr>Empowering your Skills with Viya for Learners</vt:lpstr>
      <vt:lpstr>PowerPoint Presentation</vt:lpstr>
      <vt:lpstr>The Story of SAS</vt:lpstr>
      <vt:lpstr>PowerPoint Presentation</vt:lpstr>
      <vt:lpstr>Why Learn SAS?</vt:lpstr>
      <vt:lpstr>SAS Skill Leads to More Jobs</vt:lpstr>
      <vt:lpstr>Top Companies Hire SAS Talent</vt:lpstr>
      <vt:lpstr>PowerPoint Presentation</vt:lpstr>
      <vt:lpstr>PowerPoint Presentation</vt:lpstr>
      <vt:lpstr>PowerPoint Presentation</vt:lpstr>
      <vt:lpstr>Learn SAS</vt:lpstr>
      <vt:lpstr>Summer 2023 SAS Educator Conference</vt:lpstr>
      <vt:lpstr>PowerPoint Presentation</vt:lpstr>
      <vt:lpstr>Why Viya for Learners?</vt:lpstr>
      <vt:lpstr>PowerPoint Presentation</vt:lpstr>
      <vt:lpstr>SAS Viya Servers</vt:lpstr>
      <vt:lpstr>SAS Viya is truly open</vt:lpstr>
      <vt:lpstr>SAS Viya Functionality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Lincoln Groves</dc:creator>
  <cp:lastModifiedBy>Linda Jordan</cp:lastModifiedBy>
  <cp:revision>4</cp:revision>
  <cp:lastPrinted>2023-02-03T18:04:28Z</cp:lastPrinted>
  <dcterms:created xsi:type="dcterms:W3CDTF">2022-09-21T19:43:45Z</dcterms:created>
  <dcterms:modified xsi:type="dcterms:W3CDTF">2023-12-06T21:57:20Z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y fmtid="{D5CDD505-2E9C-101B-9397-08002B2CF9AE}" pid="4" name="ContentTypeId">
    <vt:lpwstr>0x010100512247B6AEE6824EBA5A81E62E743BF4</vt:lpwstr>
  </property>
  <property fmtid="{D5CDD505-2E9C-101B-9397-08002B2CF9AE}" pid="5" name="MediaServiceImageTags">
    <vt:lpwstr/>
  </property>
</Properties>
</file>